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5"/>
  </p:notesMasterIdLst>
  <p:sldIdLst>
    <p:sldId id="256" r:id="rId2"/>
    <p:sldId id="257" r:id="rId3"/>
    <p:sldId id="262" r:id="rId4"/>
    <p:sldId id="259" r:id="rId5"/>
    <p:sldId id="261" r:id="rId6"/>
    <p:sldId id="265" r:id="rId7"/>
    <p:sldId id="264" r:id="rId8"/>
    <p:sldId id="281" r:id="rId9"/>
    <p:sldId id="260" r:id="rId10"/>
    <p:sldId id="280" r:id="rId11"/>
    <p:sldId id="267" r:id="rId12"/>
    <p:sldId id="283" r:id="rId13"/>
    <p:sldId id="269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71" r:id="rId26"/>
    <p:sldId id="272" r:id="rId27"/>
    <p:sldId id="273" r:id="rId28"/>
    <p:sldId id="274" r:id="rId29"/>
    <p:sldId id="296" r:id="rId30"/>
    <p:sldId id="277" r:id="rId31"/>
    <p:sldId id="278" r:id="rId32"/>
    <p:sldId id="279" r:id="rId33"/>
    <p:sldId id="297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99"/>
    <a:srgbClr val="0000CC"/>
    <a:srgbClr val="0000FF"/>
    <a:srgbClr val="0066FF"/>
    <a:srgbClr val="D21E51"/>
    <a:srgbClr val="FF33CC"/>
    <a:srgbClr val="9966FF"/>
    <a:srgbClr val="AF5C37"/>
    <a:srgbClr val="D0D5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ownloads\NUR%20GRAF&#304;KLER%20%20son%20%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ownloads\NUR%20GRAF&#304;KLER%20%20son%20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ownloads\NUR%20GRAF&#304;KLER%20%20son%20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ownloads\NUR%20GRAF&#304;KLER%20%20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ownloads\NUR%20GRAF&#304;KLER%20%20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ownloads\NUR%20GRAF&#304;KLER%20%20%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ownloads\NUR%20GRAF&#304;KLER%20%20son%20%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ownloads\NUR%20GRAF&#304;KLER%20%20son%20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40"/>
  <c:chart>
    <c:autoTitleDeleted val="1"/>
    <c:plotArea>
      <c:layout/>
      <c:barChart>
        <c:barDir val="bar"/>
        <c:grouping val="clustered"/>
        <c:ser>
          <c:idx val="0"/>
          <c:order val="0"/>
          <c:dLbls>
            <c:dLblPos val="outEnd"/>
            <c:showVal val="1"/>
          </c:dLbls>
          <c:cat>
            <c:strRef>
              <c:f>Sayfa1!$B$38:$J$38</c:f>
              <c:strCache>
                <c:ptCount val="9"/>
                <c:pt idx="0">
                  <c:v>Aileden Birinin Suça Karışması</c:v>
                </c:pt>
                <c:pt idx="1">
                  <c:v>Yetişkinler Arasındaki Şiddet</c:v>
                </c:pt>
                <c:pt idx="2">
                  <c:v>Aileden Birinin Akıl Hastası Olması</c:v>
                </c:pt>
                <c:pt idx="3">
                  <c:v>Anne-Babanın Ayrılması,Boşanması</c:v>
                </c:pt>
                <c:pt idx="4">
                  <c:v>Madde Kullanımı</c:v>
                </c:pt>
                <c:pt idx="6">
                  <c:v>Cinsel İstismar</c:v>
                </c:pt>
                <c:pt idx="7">
                  <c:v>Fiziksel İstismar</c:v>
                </c:pt>
                <c:pt idx="8">
                  <c:v>Duygusal İstismar</c:v>
                </c:pt>
              </c:strCache>
            </c:strRef>
          </c:cat>
          <c:val>
            <c:numRef>
              <c:f>Sayfa1!$B$39:$J$39</c:f>
              <c:numCache>
                <c:formatCode>General</c:formatCode>
                <c:ptCount val="9"/>
                <c:pt idx="0">
                  <c:v>79</c:v>
                </c:pt>
                <c:pt idx="1">
                  <c:v>66</c:v>
                </c:pt>
                <c:pt idx="2">
                  <c:v>54</c:v>
                </c:pt>
                <c:pt idx="3">
                  <c:v>45</c:v>
                </c:pt>
                <c:pt idx="4">
                  <c:v>46</c:v>
                </c:pt>
                <c:pt idx="6">
                  <c:v>56</c:v>
                </c:pt>
                <c:pt idx="7">
                  <c:v>63</c:v>
                </c:pt>
                <c:pt idx="8">
                  <c:v>45</c:v>
                </c:pt>
              </c:numCache>
            </c:numRef>
          </c:val>
        </c:ser>
        <c:axId val="110168320"/>
        <c:axId val="88785664"/>
      </c:barChart>
      <c:catAx>
        <c:axId val="110168320"/>
        <c:scaling>
          <c:orientation val="minMax"/>
        </c:scaling>
        <c:axPos val="l"/>
        <c:tickLblPos val="nextTo"/>
        <c:crossAx val="88785664"/>
        <c:crosses val="autoZero"/>
        <c:auto val="1"/>
        <c:lblAlgn val="ctr"/>
        <c:lblOffset val="100"/>
      </c:catAx>
      <c:valAx>
        <c:axId val="88785664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4  ya da daha fazla OÇY'si olanların yüzdesi </a:t>
                </a:r>
              </a:p>
            </c:rich>
          </c:tx>
          <c:layout>
            <c:manualLayout>
              <c:xMode val="edge"/>
              <c:yMode val="edge"/>
              <c:x val="0.45564875571109165"/>
              <c:y val="0.92165555079781969"/>
            </c:manualLayout>
          </c:layout>
        </c:title>
        <c:numFmt formatCode="General" sourceLinked="1"/>
        <c:tickLblPos val="nextTo"/>
        <c:crossAx val="110168320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4"/>
  <c:chart>
    <c:plotArea>
      <c:layout/>
      <c:barChart>
        <c:barDir val="col"/>
        <c:grouping val="clustered"/>
        <c:ser>
          <c:idx val="0"/>
          <c:order val="0"/>
          <c:tx>
            <c:v>Kötü Genel Sağlık</c:v>
          </c:tx>
          <c:cat>
            <c:strLit>
              <c:ptCount val="1"/>
              <c:pt idx="0">
                <c:v>o OÇY</c:v>
              </c:pt>
            </c:strLit>
          </c:cat>
          <c:val>
            <c:numLit>
              <c:formatCode>General</c:formatCode>
              <c:ptCount val="4"/>
              <c:pt idx="0">
                <c:v>2</c:v>
              </c:pt>
              <c:pt idx="1">
                <c:v>2.2999999999999998</c:v>
              </c:pt>
              <c:pt idx="2">
                <c:v>3.1</c:v>
              </c:pt>
              <c:pt idx="3">
                <c:v>4.8</c:v>
              </c:pt>
            </c:numLit>
          </c:val>
        </c:ser>
        <c:ser>
          <c:idx val="2"/>
          <c:order val="1"/>
          <c:tx>
            <c:strRef>
              <c:f>Sayfa1!$C$1</c:f>
              <c:strCache>
                <c:ptCount val="1"/>
                <c:pt idx="0">
                  <c:v>Aktivitelerdeki Kısıtlamalar</c:v>
                </c:pt>
              </c:strCache>
            </c:strRef>
          </c:tx>
          <c:cat>
            <c:strLit>
              <c:ptCount val="1"/>
              <c:pt idx="0">
                <c:v>o OÇY</c:v>
              </c:pt>
            </c:strLit>
          </c:cat>
          <c:val>
            <c:numLit>
              <c:formatCode>General</c:formatCode>
              <c:ptCount val="4"/>
              <c:pt idx="0">
                <c:v>2.9</c:v>
              </c:pt>
              <c:pt idx="1">
                <c:v>3.2</c:v>
              </c:pt>
              <c:pt idx="2">
                <c:v>4.7</c:v>
              </c:pt>
              <c:pt idx="3">
                <c:v>6.2</c:v>
              </c:pt>
            </c:numLit>
          </c:val>
        </c:ser>
        <c:axId val="104707968"/>
        <c:axId val="104709504"/>
      </c:barChart>
      <c:catAx>
        <c:axId val="104707968"/>
        <c:scaling>
          <c:orientation val="minMax"/>
        </c:scaling>
        <c:axPos val="b"/>
        <c:tickLblPos val="nextTo"/>
        <c:crossAx val="104709504"/>
        <c:crossesAt val="0"/>
        <c:auto val="1"/>
        <c:lblAlgn val="ctr"/>
        <c:lblOffset val="100"/>
      </c:catAx>
      <c:valAx>
        <c:axId val="104709504"/>
        <c:scaling>
          <c:orientation val="minMax"/>
          <c:max val="6"/>
          <c:min val="0"/>
        </c:scaling>
        <c:axPos val="l"/>
        <c:majorGridlines/>
        <c:numFmt formatCode="General" sourceLinked="1"/>
        <c:tickLblPos val="none"/>
        <c:crossAx val="104707968"/>
        <c:crosses val="autoZero"/>
        <c:crossBetween val="between"/>
        <c:majorUnit val="1"/>
      </c:valAx>
    </c:plotArea>
    <c:legend>
      <c:legendPos val="l"/>
      <c:layout>
        <c:manualLayout>
          <c:xMode val="edge"/>
          <c:yMode val="edge"/>
          <c:x val="6.3097325768105866E-2"/>
          <c:y val="5.9652953338980817E-2"/>
          <c:w val="0.28662108421914545"/>
          <c:h val="0.25454831481130419"/>
        </c:manualLayout>
      </c:layout>
      <c:overlay val="1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8"/>
  <c:chart>
    <c:autoTitleDeleted val="1"/>
    <c:plotArea>
      <c:layout>
        <c:manualLayout>
          <c:layoutTarget val="inner"/>
          <c:xMode val="edge"/>
          <c:yMode val="edge"/>
          <c:x val="5.809951881014884E-2"/>
          <c:y val="0.25961832895888032"/>
          <c:w val="0.83152559055118236"/>
          <c:h val="0.64754994167395763"/>
        </c:manualLayout>
      </c:layout>
      <c:barChart>
        <c:barDir val="col"/>
        <c:grouping val="clustered"/>
        <c:ser>
          <c:idx val="0"/>
          <c:order val="0"/>
          <c:tx>
            <c:strRef>
              <c:f>Sayfa4!$B$49</c:f>
              <c:strCache>
                <c:ptCount val="1"/>
                <c:pt idx="0">
                  <c:v>Şu An Kullanan</c:v>
                </c:pt>
              </c:strCache>
            </c:strRef>
          </c:tx>
          <c:cat>
            <c:strRef>
              <c:f>Sayfa4!$A$50:$A$53</c:f>
              <c:strCache>
                <c:ptCount val="4"/>
                <c:pt idx="0">
                  <c:v>0 OÇY</c:v>
                </c:pt>
                <c:pt idx="1">
                  <c:v>1 OÇY</c:v>
                </c:pt>
                <c:pt idx="2">
                  <c:v>2 VE 3 OÇY</c:v>
                </c:pt>
                <c:pt idx="3">
                  <c:v>4 OÇY ve üzeri</c:v>
                </c:pt>
              </c:strCache>
            </c:strRef>
          </c:cat>
          <c:val>
            <c:numRef>
              <c:f>Sayfa4!$B$50:$B$53</c:f>
              <c:numCache>
                <c:formatCode>General</c:formatCode>
                <c:ptCount val="4"/>
                <c:pt idx="0">
                  <c:v>35</c:v>
                </c:pt>
                <c:pt idx="1">
                  <c:v>38</c:v>
                </c:pt>
                <c:pt idx="2">
                  <c:v>44</c:v>
                </c:pt>
                <c:pt idx="3">
                  <c:v>56</c:v>
                </c:pt>
              </c:numCache>
            </c:numRef>
          </c:val>
        </c:ser>
        <c:ser>
          <c:idx val="1"/>
          <c:order val="1"/>
          <c:tx>
            <c:strRef>
              <c:f>Sayfa4!$C$49</c:f>
              <c:strCache>
                <c:ptCount val="1"/>
                <c:pt idx="0">
                  <c:v>Bir Zaman Kullanmış Olan</c:v>
                </c:pt>
              </c:strCache>
            </c:strRef>
          </c:tx>
          <c:cat>
            <c:strRef>
              <c:f>Sayfa4!$A$50:$A$53</c:f>
              <c:strCache>
                <c:ptCount val="4"/>
                <c:pt idx="0">
                  <c:v>0 OÇY</c:v>
                </c:pt>
                <c:pt idx="1">
                  <c:v>1 OÇY</c:v>
                </c:pt>
                <c:pt idx="2">
                  <c:v>2 VE 3 OÇY</c:v>
                </c:pt>
                <c:pt idx="3">
                  <c:v>4 OÇY ve üzeri</c:v>
                </c:pt>
              </c:strCache>
            </c:strRef>
          </c:cat>
          <c:val>
            <c:numRef>
              <c:f>Sayfa4!$C$50:$C$53</c:f>
              <c:numCache>
                <c:formatCode>General</c:formatCode>
                <c:ptCount val="4"/>
                <c:pt idx="0">
                  <c:v>36</c:v>
                </c:pt>
                <c:pt idx="1">
                  <c:v>43</c:v>
                </c:pt>
                <c:pt idx="2">
                  <c:v>50</c:v>
                </c:pt>
                <c:pt idx="3">
                  <c:v>60</c:v>
                </c:pt>
              </c:numCache>
            </c:numRef>
          </c:val>
        </c:ser>
        <c:axId val="91198592"/>
        <c:axId val="91200128"/>
      </c:barChart>
      <c:catAx>
        <c:axId val="91198592"/>
        <c:scaling>
          <c:orientation val="minMax"/>
        </c:scaling>
        <c:axPos val="b"/>
        <c:tickLblPos val="nextTo"/>
        <c:crossAx val="91200128"/>
        <c:crosses val="autoZero"/>
        <c:auto val="1"/>
        <c:lblAlgn val="ctr"/>
        <c:lblOffset val="100"/>
      </c:catAx>
      <c:valAx>
        <c:axId val="91200128"/>
        <c:scaling>
          <c:orientation val="minMax"/>
        </c:scaling>
        <c:axPos val="l"/>
        <c:majorGridlines/>
        <c:numFmt formatCode="General" sourceLinked="1"/>
        <c:tickLblPos val="nextTo"/>
        <c:crossAx val="9119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622047244094183E-4"/>
          <c:y val="2.0391513560804975E-2"/>
          <c:w val="0.71637904636920402"/>
          <c:h val="0.1831036142150552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4"/>
  <c:chart>
    <c:autoTitleDeleted val="1"/>
    <c:plotArea>
      <c:layout>
        <c:manualLayout>
          <c:layoutTarget val="inner"/>
          <c:xMode val="edge"/>
          <c:yMode val="edge"/>
          <c:x val="8.2046684803668765E-2"/>
          <c:y val="0.24799038331590709"/>
          <c:w val="0.78382898484721275"/>
          <c:h val="0.65917788731693094"/>
        </c:manualLayout>
      </c:layout>
      <c:barChart>
        <c:barDir val="col"/>
        <c:grouping val="clustered"/>
        <c:ser>
          <c:idx val="0"/>
          <c:order val="0"/>
          <c:tx>
            <c:strRef>
              <c:f>Sayfa2!$C$21</c:f>
              <c:strCache>
                <c:ptCount val="1"/>
                <c:pt idx="0">
                  <c:v>0</c:v>
                </c:pt>
              </c:strCache>
            </c:strRef>
          </c:tx>
          <c:cat>
            <c:strRef>
              <c:f>Sayfa2!$D$20:$E$20</c:f>
              <c:strCache>
                <c:ptCount val="2"/>
                <c:pt idx="0">
                  <c:v>Alkolik</c:v>
                </c:pt>
                <c:pt idx="1">
                  <c:v>Alkolik Bireyle Evlilik </c:v>
                </c:pt>
              </c:strCache>
            </c:strRef>
          </c:cat>
          <c:val>
            <c:numRef>
              <c:f>Sayfa2!$D$21:$E$21</c:f>
              <c:numCache>
                <c:formatCode>General</c:formatCode>
                <c:ptCount val="2"/>
                <c:pt idx="0">
                  <c:v>3.5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Sayfa2!$C$22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Sayfa2!$D$20:$E$20</c:f>
              <c:strCache>
                <c:ptCount val="2"/>
                <c:pt idx="0">
                  <c:v>Alkolik</c:v>
                </c:pt>
                <c:pt idx="1">
                  <c:v>Alkolik Bireyle Evlilik </c:v>
                </c:pt>
              </c:strCache>
            </c:strRef>
          </c:cat>
          <c:val>
            <c:numRef>
              <c:f>Sayfa2!$D$22:$E$22</c:f>
              <c:numCache>
                <c:formatCode>General</c:formatCode>
                <c:ptCount val="2"/>
                <c:pt idx="0">
                  <c:v>5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Sayfa2!$C$23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Sayfa2!$D$20:$E$20</c:f>
              <c:strCache>
                <c:ptCount val="2"/>
                <c:pt idx="0">
                  <c:v>Alkolik</c:v>
                </c:pt>
                <c:pt idx="1">
                  <c:v>Alkolik Bireyle Evlilik </c:v>
                </c:pt>
              </c:strCache>
            </c:strRef>
          </c:cat>
          <c:val>
            <c:numRef>
              <c:f>Sayfa2!$D$23:$E$23</c:f>
              <c:numCache>
                <c:formatCode>General</c:formatCode>
                <c:ptCount val="2"/>
                <c:pt idx="0">
                  <c:v>8</c:v>
                </c:pt>
                <c:pt idx="1">
                  <c:v>21</c:v>
                </c:pt>
              </c:numCache>
            </c:numRef>
          </c:val>
        </c:ser>
        <c:ser>
          <c:idx val="3"/>
          <c:order val="3"/>
          <c:tx>
            <c:strRef>
              <c:f>Sayfa2!$C$24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Sayfa2!$D$20:$E$20</c:f>
              <c:strCache>
                <c:ptCount val="2"/>
                <c:pt idx="0">
                  <c:v>Alkolik</c:v>
                </c:pt>
                <c:pt idx="1">
                  <c:v>Alkolik Bireyle Evlilik </c:v>
                </c:pt>
              </c:strCache>
            </c:strRef>
          </c:cat>
          <c:val>
            <c:numRef>
              <c:f>Sayfa2!$D$24:$E$24</c:f>
              <c:numCache>
                <c:formatCode>General</c:formatCode>
                <c:ptCount val="2"/>
                <c:pt idx="0">
                  <c:v>10</c:v>
                </c:pt>
                <c:pt idx="1">
                  <c:v>26</c:v>
                </c:pt>
              </c:numCache>
            </c:numRef>
          </c:val>
        </c:ser>
        <c:ser>
          <c:idx val="4"/>
          <c:order val="4"/>
          <c:tx>
            <c:strRef>
              <c:f>Sayfa2!$C$25</c:f>
              <c:strCache>
                <c:ptCount val="1"/>
                <c:pt idx="0">
                  <c:v>4 ve üzeri </c:v>
                </c:pt>
              </c:strCache>
            </c:strRef>
          </c:tx>
          <c:cat>
            <c:strRef>
              <c:f>Sayfa2!$D$20:$E$20</c:f>
              <c:strCache>
                <c:ptCount val="2"/>
                <c:pt idx="0">
                  <c:v>Alkolik</c:v>
                </c:pt>
                <c:pt idx="1">
                  <c:v>Alkolik Bireyle Evlilik </c:v>
                </c:pt>
              </c:strCache>
            </c:strRef>
          </c:cat>
          <c:val>
            <c:numRef>
              <c:f>Sayfa2!$D$25:$E$25</c:f>
              <c:numCache>
                <c:formatCode>General</c:formatCode>
                <c:ptCount val="2"/>
                <c:pt idx="0">
                  <c:v>17</c:v>
                </c:pt>
                <c:pt idx="1">
                  <c:v>34</c:v>
                </c:pt>
              </c:numCache>
            </c:numRef>
          </c:val>
        </c:ser>
        <c:axId val="101681024"/>
        <c:axId val="101682560"/>
      </c:barChart>
      <c:catAx>
        <c:axId val="101681024"/>
        <c:scaling>
          <c:orientation val="minMax"/>
        </c:scaling>
        <c:axPos val="b"/>
        <c:tickLblPos val="nextTo"/>
        <c:crossAx val="101682560"/>
        <c:crosses val="autoZero"/>
        <c:auto val="1"/>
        <c:lblAlgn val="ctr"/>
        <c:lblOffset val="100"/>
      </c:catAx>
      <c:valAx>
        <c:axId val="1016825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tr-TR" sz="1400"/>
                  <a:t>Alkolle İlişkili Problemlerin Yüzdesi  </a:t>
                </a:r>
              </a:p>
              <a:p>
                <a:pPr>
                  <a:defRPr sz="1400"/>
                </a:pPr>
                <a:endParaRPr lang="tr-TR" sz="1400"/>
              </a:p>
            </c:rich>
          </c:tx>
          <c:layout/>
        </c:title>
        <c:numFmt formatCode="General" sourceLinked="1"/>
        <c:tickLblPos val="nextTo"/>
        <c:crossAx val="10168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62156385702946"/>
          <c:y val="6.2033302747725734E-2"/>
          <c:w val="0.60982866724992735"/>
          <c:h val="0.28414820981705113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4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6069875243495116"/>
          <c:y val="0.20329987505555416"/>
          <c:w val="0.81993668317233537"/>
          <c:h val="0.66499392048837536"/>
        </c:manualLayout>
      </c:layout>
      <c:bar3DChart>
        <c:barDir val="col"/>
        <c:grouping val="clustered"/>
        <c:ser>
          <c:idx val="0"/>
          <c:order val="0"/>
          <c:tx>
            <c:strRef>
              <c:f>Sayfa4!$A$35</c:f>
              <c:strCache>
                <c:ptCount val="1"/>
                <c:pt idx="0">
                  <c:v>0 OÇY </c:v>
                </c:pt>
              </c:strCache>
            </c:strRef>
          </c:tx>
          <c:dLbls>
            <c:showVal val="1"/>
          </c:dLbls>
          <c:cat>
            <c:strRef>
              <c:f>Sayfa4!$B$34:$D$34</c:f>
              <c:strCache>
                <c:ptCount val="3"/>
                <c:pt idx="0">
                  <c:v>15 Yaşında Cinsel İlişki</c:v>
                </c:pt>
                <c:pt idx="1">
                  <c:v>Genç Hamileliği</c:v>
                </c:pt>
                <c:pt idx="2">
                  <c:v>Genç Babalık</c:v>
                </c:pt>
              </c:strCache>
            </c:strRef>
          </c:cat>
          <c:val>
            <c:numRef>
              <c:f>Sayfa4!$B$35:$D$35</c:f>
              <c:numCache>
                <c:formatCode>General</c:formatCode>
                <c:ptCount val="3"/>
                <c:pt idx="0">
                  <c:v>7</c:v>
                </c:pt>
                <c:pt idx="1">
                  <c:v>19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Sayfa4!$A$36</c:f>
              <c:strCache>
                <c:ptCount val="1"/>
                <c:pt idx="0">
                  <c:v>1 OÇY</c:v>
                </c:pt>
              </c:strCache>
            </c:strRef>
          </c:tx>
          <c:dLbls>
            <c:showVal val="1"/>
          </c:dLbls>
          <c:cat>
            <c:strRef>
              <c:f>Sayfa4!$B$34:$D$34</c:f>
              <c:strCache>
                <c:ptCount val="3"/>
                <c:pt idx="0">
                  <c:v>15 Yaşında Cinsel İlişki</c:v>
                </c:pt>
                <c:pt idx="1">
                  <c:v>Genç Hamileliği</c:v>
                </c:pt>
                <c:pt idx="2">
                  <c:v>Genç Babalık</c:v>
                </c:pt>
              </c:strCache>
            </c:strRef>
          </c:cat>
          <c:val>
            <c:numRef>
              <c:f>Sayfa4!$B$36:$D$36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Sayfa4!$A$37</c:f>
              <c:strCache>
                <c:ptCount val="1"/>
                <c:pt idx="0">
                  <c:v>2 OÇY  </c:v>
                </c:pt>
              </c:strCache>
            </c:strRef>
          </c:tx>
          <c:dLbls>
            <c:showVal val="1"/>
          </c:dLbls>
          <c:cat>
            <c:strRef>
              <c:f>Sayfa4!$B$34:$D$34</c:f>
              <c:strCache>
                <c:ptCount val="3"/>
                <c:pt idx="0">
                  <c:v>15 Yaşında Cinsel İlişki</c:v>
                </c:pt>
                <c:pt idx="1">
                  <c:v>Genç Hamileliği</c:v>
                </c:pt>
                <c:pt idx="2">
                  <c:v>Genç Babalık</c:v>
                </c:pt>
              </c:strCache>
            </c:strRef>
          </c:cat>
          <c:val>
            <c:numRef>
              <c:f>Sayfa4!$B$37:$D$37</c:f>
              <c:numCache>
                <c:formatCode>General</c:formatCode>
                <c:ptCount val="3"/>
                <c:pt idx="0">
                  <c:v>15</c:v>
                </c:pt>
                <c:pt idx="1">
                  <c:v>26</c:v>
                </c:pt>
                <c:pt idx="2">
                  <c:v>22</c:v>
                </c:pt>
              </c:numCache>
            </c:numRef>
          </c:val>
        </c:ser>
        <c:ser>
          <c:idx val="3"/>
          <c:order val="3"/>
          <c:tx>
            <c:strRef>
              <c:f>Sayfa4!$A$38</c:f>
              <c:strCache>
                <c:ptCount val="1"/>
                <c:pt idx="0">
                  <c:v>3  OÇY </c:v>
                </c:pt>
              </c:strCache>
            </c:strRef>
          </c:tx>
          <c:dLbls>
            <c:showVal val="1"/>
          </c:dLbls>
          <c:cat>
            <c:strRef>
              <c:f>Sayfa4!$B$34:$D$34</c:f>
              <c:strCache>
                <c:ptCount val="3"/>
                <c:pt idx="0">
                  <c:v>15 Yaşında Cinsel İlişki</c:v>
                </c:pt>
                <c:pt idx="1">
                  <c:v>Genç Hamileliği</c:v>
                </c:pt>
                <c:pt idx="2">
                  <c:v>Genç Babalık</c:v>
                </c:pt>
              </c:strCache>
            </c:strRef>
          </c:cat>
          <c:val>
            <c:numRef>
              <c:f>Sayfa4!$B$38:$D$38</c:f>
              <c:numCache>
                <c:formatCode>General</c:formatCode>
                <c:ptCount val="3"/>
                <c:pt idx="0">
                  <c:v>18</c:v>
                </c:pt>
                <c:pt idx="1">
                  <c:v>31</c:v>
                </c:pt>
                <c:pt idx="2">
                  <c:v>26</c:v>
                </c:pt>
              </c:numCache>
            </c:numRef>
          </c:val>
        </c:ser>
        <c:ser>
          <c:idx val="4"/>
          <c:order val="4"/>
          <c:tx>
            <c:strRef>
              <c:f>Sayfa4!$A$39</c:f>
              <c:strCache>
                <c:ptCount val="1"/>
                <c:pt idx="0">
                  <c:v>4 OÇY </c:v>
                </c:pt>
              </c:strCache>
            </c:strRef>
          </c:tx>
          <c:dLbls>
            <c:showVal val="1"/>
          </c:dLbls>
          <c:cat>
            <c:strRef>
              <c:f>Sayfa4!$B$34:$D$34</c:f>
              <c:strCache>
                <c:ptCount val="3"/>
                <c:pt idx="0">
                  <c:v>15 Yaşında Cinsel İlişki</c:v>
                </c:pt>
                <c:pt idx="1">
                  <c:v>Genç Hamileliği</c:v>
                </c:pt>
                <c:pt idx="2">
                  <c:v>Genç Babalık</c:v>
                </c:pt>
              </c:strCache>
            </c:strRef>
          </c:cat>
          <c:val>
            <c:numRef>
              <c:f>Sayfa4!$B$39:$D$39</c:f>
              <c:numCache>
                <c:formatCode>General</c:formatCode>
                <c:ptCount val="3"/>
                <c:pt idx="0">
                  <c:v>27</c:v>
                </c:pt>
                <c:pt idx="1">
                  <c:v>41</c:v>
                </c:pt>
                <c:pt idx="2">
                  <c:v>34</c:v>
                </c:pt>
              </c:numCache>
            </c:numRef>
          </c:val>
        </c:ser>
        <c:shape val="box"/>
        <c:axId val="101077760"/>
        <c:axId val="101079296"/>
        <c:axId val="0"/>
      </c:bar3DChart>
      <c:catAx>
        <c:axId val="101077760"/>
        <c:scaling>
          <c:orientation val="minMax"/>
        </c:scaling>
        <c:axPos val="b"/>
        <c:tickLblPos val="nextTo"/>
        <c:crossAx val="101079296"/>
        <c:crosses val="autoZero"/>
        <c:auto val="1"/>
        <c:lblAlgn val="ctr"/>
        <c:lblOffset val="100"/>
      </c:catAx>
      <c:valAx>
        <c:axId val="101079296"/>
        <c:scaling>
          <c:orientation val="minMax"/>
          <c:max val="4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 sz="1800" dirty="0"/>
                  <a:t>Yüzde</a:t>
                </a:r>
                <a:r>
                  <a:rPr lang="tr-TR" dirty="0"/>
                  <a:t> </a:t>
                </a:r>
              </a:p>
            </c:rich>
          </c:tx>
          <c:layout>
            <c:manualLayout>
              <c:xMode val="edge"/>
              <c:yMode val="edge"/>
              <c:x val="9.5765132451227267E-2"/>
              <c:y val="0.43369143925502462"/>
            </c:manualLayout>
          </c:layout>
        </c:title>
        <c:numFmt formatCode="General" sourceLinked="1"/>
        <c:tickLblPos val="nextTo"/>
        <c:crossAx val="10107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63841284545314E-2"/>
          <c:y val="4.5389549948429003E-2"/>
          <c:w val="0.10945962637023322"/>
          <c:h val="0.3425540657258106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499915333164012"/>
          <c:y val="0.16940682414698174"/>
          <c:w val="0.86387379702537304"/>
          <c:h val="0.75842556138816064"/>
        </c:manualLayout>
      </c:layout>
      <c:bar3DChart>
        <c:barDir val="col"/>
        <c:grouping val="clustered"/>
        <c:ser>
          <c:idx val="0"/>
          <c:order val="0"/>
          <c:tx>
            <c:strRef>
              <c:f>Sayfa4!$B$4</c:f>
              <c:strCache>
                <c:ptCount val="1"/>
                <c:pt idx="0">
                  <c:v>KADIN</c:v>
                </c:pt>
              </c:strCache>
            </c:strRef>
          </c:tx>
          <c:dLbls>
            <c:delete val="1"/>
          </c:dLbls>
          <c:val>
            <c:numRef>
              <c:f>Sayfa4!$B$5:$B$9</c:f>
              <c:numCache>
                <c:formatCode>General</c:formatCode>
                <c:ptCount val="5"/>
                <c:pt idx="0">
                  <c:v>14</c:v>
                </c:pt>
                <c:pt idx="1">
                  <c:v>20</c:v>
                </c:pt>
                <c:pt idx="2">
                  <c:v>30</c:v>
                </c:pt>
                <c:pt idx="3">
                  <c:v>38</c:v>
                </c:pt>
                <c:pt idx="4">
                  <c:v>55</c:v>
                </c:pt>
              </c:numCache>
            </c:numRef>
          </c:val>
        </c:ser>
        <c:ser>
          <c:idx val="1"/>
          <c:order val="1"/>
          <c:tx>
            <c:strRef>
              <c:f>Sayfa4!$C$4</c:f>
              <c:strCache>
                <c:ptCount val="1"/>
                <c:pt idx="0">
                  <c:v>ERKEK</c:v>
                </c:pt>
              </c:strCache>
            </c:strRef>
          </c:tx>
          <c:dLbls>
            <c:delete val="1"/>
          </c:dLbls>
          <c:val>
            <c:numRef>
              <c:f>Sayfa4!$C$5:$C$9</c:f>
              <c:numCache>
                <c:formatCode>General</c:formatCode>
                <c:ptCount val="5"/>
                <c:pt idx="0">
                  <c:v>10</c:v>
                </c:pt>
                <c:pt idx="1">
                  <c:v>19</c:v>
                </c:pt>
                <c:pt idx="2">
                  <c:v>21</c:v>
                </c:pt>
                <c:pt idx="3">
                  <c:v>27</c:v>
                </c:pt>
                <c:pt idx="4">
                  <c:v>30</c:v>
                </c:pt>
              </c:numCache>
            </c:numRef>
          </c:val>
        </c:ser>
        <c:dLbls>
          <c:showVal val="1"/>
        </c:dLbls>
        <c:shape val="box"/>
        <c:axId val="101121408"/>
        <c:axId val="101717504"/>
        <c:axId val="0"/>
      </c:bar3DChart>
      <c:catAx>
        <c:axId val="101121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OÇY SKORU 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one"/>
        <c:crossAx val="101717504"/>
        <c:crosses val="autoZero"/>
        <c:auto val="1"/>
        <c:lblAlgn val="ctr"/>
        <c:lblOffset val="100"/>
      </c:catAx>
      <c:valAx>
        <c:axId val="101717504"/>
        <c:scaling>
          <c:orientation val="minMax"/>
          <c:max val="8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tr-TR" sz="1400"/>
                  <a:t>Ömür Boyu Depresyon Olanların Yüzdesi </a:t>
                </a:r>
              </a:p>
            </c:rich>
          </c:tx>
          <c:layout>
            <c:manualLayout>
              <c:xMode val="edge"/>
              <c:yMode val="edge"/>
              <c:x val="2.0887096774193609E-2"/>
              <c:y val="0.18554680664916917"/>
            </c:manualLayout>
          </c:layout>
        </c:title>
        <c:numFmt formatCode="General" sourceLinked="1"/>
        <c:tickLblPos val="nextTo"/>
        <c:crossAx val="10112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93319237873089"/>
          <c:y val="0.17022215387579487"/>
          <c:w val="0.1306942014192671"/>
          <c:h val="0.16240282176474305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35"/>
  <c:chart>
    <c:autoTitleDeleted val="1"/>
    <c:plotArea>
      <c:layout>
        <c:manualLayout>
          <c:layoutTarget val="inner"/>
          <c:xMode val="edge"/>
          <c:yMode val="edge"/>
          <c:x val="7.1988407699037624E-2"/>
          <c:y val="0.26887758821813934"/>
          <c:w val="0.89760739282589674"/>
          <c:h val="0.63829068241470011"/>
        </c:manualLayout>
      </c:layout>
      <c:lineChart>
        <c:grouping val="standard"/>
        <c:ser>
          <c:idx val="0"/>
          <c:order val="0"/>
          <c:tx>
            <c:strRef>
              <c:f>Sayfa2!$C$3</c:f>
              <c:strCache>
                <c:ptCount val="1"/>
                <c:pt idx="0">
                  <c:v>Klinik Depresyon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Sayfa2!$B$4:$B$8</c:f>
              <c:strCache>
                <c:ptCount val="5"/>
                <c:pt idx="0">
                  <c:v>0 OÇY</c:v>
                </c:pt>
                <c:pt idx="1">
                  <c:v>1 OÇY</c:v>
                </c:pt>
                <c:pt idx="2">
                  <c:v>2 OÇY </c:v>
                </c:pt>
                <c:pt idx="3">
                  <c:v>3 OÇY </c:v>
                </c:pt>
                <c:pt idx="4">
                  <c:v>4 OÇY </c:v>
                </c:pt>
              </c:strCache>
            </c:strRef>
          </c:cat>
          <c:val>
            <c:numRef>
              <c:f>Sayfa2!$C$4:$C$8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21.5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Sayfa2!$D$3</c:f>
              <c:strCache>
                <c:ptCount val="1"/>
                <c:pt idx="0">
                  <c:v>Tıbbi Tedavi 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Sayfa2!$B$4:$B$8</c:f>
              <c:strCache>
                <c:ptCount val="5"/>
                <c:pt idx="0">
                  <c:v>0 OÇY</c:v>
                </c:pt>
                <c:pt idx="1">
                  <c:v>1 OÇY</c:v>
                </c:pt>
                <c:pt idx="2">
                  <c:v>2 OÇY </c:v>
                </c:pt>
                <c:pt idx="3">
                  <c:v>3 OÇY </c:v>
                </c:pt>
                <c:pt idx="4">
                  <c:v>4 OÇY </c:v>
                </c:pt>
              </c:strCache>
            </c:strRef>
          </c:cat>
          <c:val>
            <c:numRef>
              <c:f>Sayfa2!$D$4:$D$8</c:f>
              <c:numCache>
                <c:formatCode>General</c:formatCode>
                <c:ptCount val="5"/>
                <c:pt idx="0">
                  <c:v>8</c:v>
                </c:pt>
                <c:pt idx="1">
                  <c:v>14</c:v>
                </c:pt>
                <c:pt idx="2">
                  <c:v>18</c:v>
                </c:pt>
                <c:pt idx="3">
                  <c:v>25</c:v>
                </c:pt>
              </c:numCache>
            </c:numRef>
          </c:val>
        </c:ser>
        <c:marker val="1"/>
        <c:axId val="101743616"/>
        <c:axId val="101761792"/>
      </c:lineChart>
      <c:catAx>
        <c:axId val="101743616"/>
        <c:scaling>
          <c:orientation val="minMax"/>
        </c:scaling>
        <c:axPos val="b"/>
        <c:tickLblPos val="nextTo"/>
        <c:crossAx val="101761792"/>
        <c:crosses val="autoZero"/>
        <c:auto val="1"/>
        <c:lblAlgn val="ctr"/>
        <c:lblOffset val="100"/>
      </c:catAx>
      <c:valAx>
        <c:axId val="101761792"/>
        <c:scaling>
          <c:orientation val="minMax"/>
        </c:scaling>
        <c:axPos val="l"/>
        <c:majorGridlines/>
        <c:numFmt formatCode="General" sourceLinked="1"/>
        <c:tickLblPos val="nextTo"/>
        <c:crossAx val="10174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135608048998044E-4"/>
          <c:y val="5.2798920968212495E-2"/>
          <c:w val="0.27207086614173231"/>
          <c:h val="0.16743438320210019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Sayfa1!$B$56</c:f>
              <c:strCache>
                <c:ptCount val="1"/>
                <c:pt idx="0">
                  <c:v>19-34</c:v>
                </c:pt>
              </c:strCache>
            </c:strRef>
          </c:tx>
          <c:cat>
            <c:numRef>
              <c:f>Sayfa1!$C$55:$E$55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Sayfa1!$C$56:$E$56</c:f>
              <c:numCache>
                <c:formatCode>General</c:formatCode>
                <c:ptCount val="3"/>
                <c:pt idx="0">
                  <c:v>35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Sayfa1!$B$57</c:f>
              <c:strCache>
                <c:ptCount val="1"/>
                <c:pt idx="0">
                  <c:v>35-49</c:v>
                </c:pt>
              </c:strCache>
            </c:strRef>
          </c:tx>
          <c:cat>
            <c:numRef>
              <c:f>Sayfa1!$C$55:$E$55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Sayfa1!$C$57:$E$57</c:f>
              <c:numCache>
                <c:formatCode>General</c:formatCode>
                <c:ptCount val="3"/>
                <c:pt idx="0">
                  <c:v>38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Sayfa1!$B$58</c:f>
              <c:strCache>
                <c:ptCount val="1"/>
                <c:pt idx="0">
                  <c:v>50-64</c:v>
                </c:pt>
              </c:strCache>
            </c:strRef>
          </c:tx>
          <c:cat>
            <c:numRef>
              <c:f>Sayfa1!$C$55:$E$55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Sayfa1!$C$58:$E$58</c:f>
              <c:numCache>
                <c:formatCode>General</c:formatCode>
                <c:ptCount val="3"/>
                <c:pt idx="0">
                  <c:v>45</c:v>
                </c:pt>
                <c:pt idx="1">
                  <c:v>14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Sayfa1!$B$59</c:f>
              <c:strCache>
                <c:ptCount val="1"/>
                <c:pt idx="0">
                  <c:v>65 ve üstü </c:v>
                </c:pt>
              </c:strCache>
            </c:strRef>
          </c:tx>
          <c:cat>
            <c:numRef>
              <c:f>Sayfa1!$C$55:$E$55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Sayfa1!$C$59:$E$59</c:f>
              <c:numCache>
                <c:formatCode>General</c:formatCode>
                <c:ptCount val="3"/>
                <c:pt idx="0">
                  <c:v>57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</c:ser>
        <c:shape val="box"/>
        <c:axId val="101817344"/>
        <c:axId val="101819520"/>
        <c:axId val="0"/>
      </c:bar3DChart>
      <c:catAx>
        <c:axId val="101817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OÇY Skoru </a:t>
                </a:r>
              </a:p>
            </c:rich>
          </c:tx>
          <c:layout/>
        </c:title>
        <c:numFmt formatCode="General" sourceLinked="1"/>
        <c:tickLblPos val="nextTo"/>
        <c:crossAx val="101819520"/>
        <c:crosses val="autoZero"/>
        <c:auto val="1"/>
        <c:lblAlgn val="ctr"/>
        <c:lblOffset val="100"/>
      </c:catAx>
      <c:valAx>
        <c:axId val="1018195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/>
                  <a:t>Yaş Grubunun Yüzdesi </a:t>
                </a:r>
              </a:p>
            </c:rich>
          </c:tx>
          <c:layout/>
        </c:title>
        <c:numFmt formatCode="General" sourceLinked="1"/>
        <c:tickLblPos val="nextTo"/>
        <c:crossAx val="10181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48027955190253"/>
          <c:y val="0.1266734860559349"/>
          <c:w val="0.13752590369711373"/>
          <c:h val="0.2913661774151343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4"/>
  <c:chart>
    <c:autoTitleDeleted val="1"/>
    <c:plotArea>
      <c:layout>
        <c:manualLayout>
          <c:layoutTarget val="inner"/>
          <c:xMode val="edge"/>
          <c:yMode val="edge"/>
          <c:x val="0.16098790166022173"/>
          <c:y val="0.25083276355161488"/>
          <c:w val="0.82520539222538125"/>
          <c:h val="0.65933846504481064"/>
        </c:manualLayout>
      </c:layout>
      <c:barChart>
        <c:barDir val="col"/>
        <c:grouping val="clustered"/>
        <c:ser>
          <c:idx val="0"/>
          <c:order val="0"/>
          <c:tx>
            <c:strRef>
              <c:f>Sayfa1!$A$21</c:f>
              <c:strCache>
                <c:ptCount val="1"/>
                <c:pt idx="0">
                  <c:v>0</c:v>
                </c:pt>
              </c:strCache>
            </c:strRef>
          </c:tx>
          <c:cat>
            <c:strRef>
              <c:f>Sayfa1!$B$19:$D$20</c:f>
              <c:strCache>
                <c:ptCount val="3"/>
                <c:pt idx="0">
                  <c:v>Ayda 2 Günden Çok İşe Gitmeme</c:v>
                </c:pt>
                <c:pt idx="1">
                  <c:v>Ciddi Fnansal Problemler</c:v>
                </c:pt>
                <c:pt idx="2">
                  <c:v>Ciddi İş Problemleri </c:v>
                </c:pt>
              </c:strCache>
            </c:strRef>
          </c:cat>
          <c:val>
            <c:numRef>
              <c:f>Sayfa1!$B$21:$D$21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Sayfa1!$A$22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Sayfa1!$B$19:$D$20</c:f>
              <c:strCache>
                <c:ptCount val="3"/>
                <c:pt idx="0">
                  <c:v>Ayda 2 Günden Çok İşe Gitmeme</c:v>
                </c:pt>
                <c:pt idx="1">
                  <c:v>Ciddi Fnansal Problemler</c:v>
                </c:pt>
                <c:pt idx="2">
                  <c:v>Ciddi İş Problemleri </c:v>
                </c:pt>
              </c:strCache>
            </c:strRef>
          </c:cat>
          <c:val>
            <c:numRef>
              <c:f>Sayfa1!$B$22:$D$22</c:f>
              <c:numCache>
                <c:formatCode>General</c:formatCode>
                <c:ptCount val="3"/>
                <c:pt idx="0">
                  <c:v>8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Sayfa1!$A$23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Sayfa1!$B$19:$D$20</c:f>
              <c:strCache>
                <c:ptCount val="3"/>
                <c:pt idx="0">
                  <c:v>Ayda 2 Günden Çok İşe Gitmeme</c:v>
                </c:pt>
                <c:pt idx="1">
                  <c:v>Ciddi Fnansal Problemler</c:v>
                </c:pt>
                <c:pt idx="2">
                  <c:v>Ciddi İş Problemleri </c:v>
                </c:pt>
              </c:strCache>
            </c:strRef>
          </c:cat>
          <c:val>
            <c:numRef>
              <c:f>Sayfa1!$B$23:$D$23</c:f>
              <c:numCache>
                <c:formatCode>General</c:formatCode>
                <c:ptCount val="3"/>
                <c:pt idx="0">
                  <c:v>9</c:v>
                </c:pt>
                <c:pt idx="1">
                  <c:v>18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Sayfa1!$A$24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Sayfa1!$B$19:$D$20</c:f>
              <c:strCache>
                <c:ptCount val="3"/>
                <c:pt idx="0">
                  <c:v>Ayda 2 Günden Çok İşe Gitmeme</c:v>
                </c:pt>
                <c:pt idx="1">
                  <c:v>Ciddi Fnansal Problemler</c:v>
                </c:pt>
                <c:pt idx="2">
                  <c:v>Ciddi İş Problemleri </c:v>
                </c:pt>
              </c:strCache>
            </c:strRef>
          </c:cat>
          <c:val>
            <c:numRef>
              <c:f>Sayfa1!$B$24:$D$24</c:f>
              <c:numCache>
                <c:formatCode>General</c:formatCode>
                <c:ptCount val="3"/>
                <c:pt idx="0">
                  <c:v>11</c:v>
                </c:pt>
                <c:pt idx="1">
                  <c:v>19</c:v>
                </c:pt>
                <c:pt idx="2">
                  <c:v>14</c:v>
                </c:pt>
              </c:numCache>
            </c:numRef>
          </c:val>
        </c:ser>
        <c:ser>
          <c:idx val="4"/>
          <c:order val="4"/>
          <c:tx>
            <c:strRef>
              <c:f>Sayfa1!$A$25</c:f>
              <c:strCache>
                <c:ptCount val="1"/>
                <c:pt idx="0">
                  <c:v>4 ve üzeri </c:v>
                </c:pt>
              </c:strCache>
            </c:strRef>
          </c:tx>
          <c:cat>
            <c:strRef>
              <c:f>Sayfa1!$B$19:$D$20</c:f>
              <c:strCache>
                <c:ptCount val="3"/>
                <c:pt idx="0">
                  <c:v>Ayda 2 Günden Çok İşe Gitmeme</c:v>
                </c:pt>
                <c:pt idx="1">
                  <c:v>Ciddi Fnansal Problemler</c:v>
                </c:pt>
                <c:pt idx="2">
                  <c:v>Ciddi İş Problemleri </c:v>
                </c:pt>
              </c:strCache>
            </c:strRef>
          </c:cat>
          <c:val>
            <c:numRef>
              <c:f>Sayfa1!$B$25:$D$25</c:f>
              <c:numCache>
                <c:formatCode>General</c:formatCode>
                <c:ptCount val="3"/>
                <c:pt idx="0">
                  <c:v>15</c:v>
                </c:pt>
                <c:pt idx="1">
                  <c:v>23</c:v>
                </c:pt>
                <c:pt idx="2">
                  <c:v>18</c:v>
                </c:pt>
              </c:numCache>
            </c:numRef>
          </c:val>
        </c:ser>
        <c:axId val="101929344"/>
        <c:axId val="101930880"/>
      </c:barChart>
      <c:catAx>
        <c:axId val="101929344"/>
        <c:scaling>
          <c:orientation val="minMax"/>
        </c:scaling>
        <c:axPos val="b"/>
        <c:tickLblPos val="nextTo"/>
        <c:crossAx val="101930880"/>
        <c:crosses val="autoZero"/>
        <c:auto val="1"/>
        <c:lblAlgn val="ctr"/>
        <c:lblOffset val="100"/>
      </c:catAx>
      <c:valAx>
        <c:axId val="101930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/>
                  <a:t>Performans Bozukluğu Göstergesi </a:t>
                </a:r>
              </a:p>
            </c:rich>
          </c:tx>
          <c:layout/>
        </c:title>
        <c:numFmt formatCode="General" sourceLinked="1"/>
        <c:tickLblPos val="nextTo"/>
        <c:crossAx val="101929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8223920234822799E-2"/>
          <c:y val="0.12362631141695545"/>
          <c:w val="0.80757764654418251"/>
          <c:h val="5.334521258237204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CE07A-2CB3-4E3E-A11A-61D2A0758462}" type="doc">
      <dgm:prSet loTypeId="urn:microsoft.com/office/officeart/2005/8/layout/h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C24AEB0A-89C3-4501-B5D0-2C24A8053EE1}">
      <dgm:prSet phldrT="[Metin]"/>
      <dgm:spPr/>
      <dgm:t>
        <a:bodyPr/>
        <a:lstStyle/>
        <a:p>
          <a:r>
            <a:rPr lang="tr-TR" dirty="0" smtClean="0"/>
            <a:t>33</a:t>
          </a:r>
        </a:p>
        <a:p>
          <a:r>
            <a:rPr lang="tr-TR" dirty="0" smtClean="0"/>
            <a:t>0 OÇY</a:t>
          </a:r>
          <a:endParaRPr lang="en-GB" dirty="0"/>
        </a:p>
      </dgm:t>
    </dgm:pt>
    <dgm:pt modelId="{3FA457AB-D4EE-46B6-86A9-1C2D9B751DA1}" type="parTrans" cxnId="{60D4E2B3-A219-4D4F-853C-4A26A0B6717F}">
      <dgm:prSet/>
      <dgm:spPr/>
      <dgm:t>
        <a:bodyPr/>
        <a:lstStyle/>
        <a:p>
          <a:endParaRPr lang="en-GB"/>
        </a:p>
      </dgm:t>
    </dgm:pt>
    <dgm:pt modelId="{F6533B62-E627-4879-B7B7-02155E5B5294}" type="sibTrans" cxnId="{60D4E2B3-A219-4D4F-853C-4A26A0B6717F}">
      <dgm:prSet/>
      <dgm:spPr/>
      <dgm:t>
        <a:bodyPr/>
        <a:lstStyle/>
        <a:p>
          <a:endParaRPr lang="en-GB"/>
        </a:p>
      </dgm:t>
    </dgm:pt>
    <dgm:pt modelId="{8245722D-7FFC-48E5-A4B6-6AC551E680E8}">
      <dgm:prSet phldrT="[Metin]"/>
      <dgm:spPr/>
      <dgm:t>
        <a:bodyPr/>
        <a:lstStyle/>
        <a:p>
          <a:r>
            <a:rPr lang="tr-TR" b="1" smtClean="0"/>
            <a:t>16</a:t>
          </a:r>
          <a:r>
            <a:rPr lang="tr-TR" smtClean="0"/>
            <a:t> kişiden birisi sigara içiyor</a:t>
          </a:r>
          <a:endParaRPr lang="en-GB" dirty="0"/>
        </a:p>
      </dgm:t>
    </dgm:pt>
    <dgm:pt modelId="{812123F2-72ED-4640-B57E-6CCD8F2EDEBC}" type="parTrans" cxnId="{FD442EE2-7F9F-476C-B71A-5E0C54012FCB}">
      <dgm:prSet/>
      <dgm:spPr/>
      <dgm:t>
        <a:bodyPr/>
        <a:lstStyle/>
        <a:p>
          <a:endParaRPr lang="en-GB"/>
        </a:p>
      </dgm:t>
    </dgm:pt>
    <dgm:pt modelId="{134ECB1F-76E7-4F26-A715-0BA1F78404E9}" type="sibTrans" cxnId="{FD442EE2-7F9F-476C-B71A-5E0C54012FCB}">
      <dgm:prSet/>
      <dgm:spPr/>
      <dgm:t>
        <a:bodyPr/>
        <a:lstStyle/>
        <a:p>
          <a:endParaRPr lang="en-GB"/>
        </a:p>
      </dgm:t>
    </dgm:pt>
    <dgm:pt modelId="{49326627-BBDF-49CA-AA2B-19ED1DFAD6BC}">
      <dgm:prSet phldrT="[Metin]"/>
      <dgm:spPr/>
      <dgm:t>
        <a:bodyPr/>
        <a:lstStyle/>
        <a:p>
          <a:r>
            <a:rPr lang="tr-TR" b="1" dirty="0" smtClean="0"/>
            <a:t>69</a:t>
          </a:r>
          <a:r>
            <a:rPr lang="tr-TR" dirty="0" smtClean="0"/>
            <a:t> kişiden birisi alkolik</a:t>
          </a:r>
          <a:endParaRPr lang="en-GB" dirty="0"/>
        </a:p>
      </dgm:t>
    </dgm:pt>
    <dgm:pt modelId="{5CFBEDEA-02E6-4F82-B236-8C177D7712F2}" type="parTrans" cxnId="{AE31515D-44DD-4BE9-9A22-E555EB9EE5B0}">
      <dgm:prSet/>
      <dgm:spPr/>
      <dgm:t>
        <a:bodyPr/>
        <a:lstStyle/>
        <a:p>
          <a:endParaRPr lang="en-GB"/>
        </a:p>
      </dgm:t>
    </dgm:pt>
    <dgm:pt modelId="{F3F4E438-9128-4EC4-9386-FD74363FCF44}" type="sibTrans" cxnId="{AE31515D-44DD-4BE9-9A22-E555EB9EE5B0}">
      <dgm:prSet/>
      <dgm:spPr/>
      <dgm:t>
        <a:bodyPr/>
        <a:lstStyle/>
        <a:p>
          <a:endParaRPr lang="en-GB"/>
        </a:p>
      </dgm:t>
    </dgm:pt>
    <dgm:pt modelId="{7488630F-6E7A-4183-A2E0-F4451BDD72B7}">
      <dgm:prSet phldrT="[Metin]"/>
      <dgm:spPr/>
      <dgm:t>
        <a:bodyPr/>
        <a:lstStyle/>
        <a:p>
          <a:r>
            <a:rPr lang="tr-TR" dirty="0" smtClean="0"/>
            <a:t>51</a:t>
          </a:r>
        </a:p>
        <a:p>
          <a:r>
            <a:rPr lang="tr-TR" dirty="0" smtClean="0"/>
            <a:t>1-3 OÇY</a:t>
          </a:r>
          <a:endParaRPr lang="en-GB" dirty="0"/>
        </a:p>
      </dgm:t>
    </dgm:pt>
    <dgm:pt modelId="{571205D2-4A6A-42FA-86B4-84F4B57D3545}" type="parTrans" cxnId="{FC4839CE-EB9F-4CFE-A534-F9F1F2B95018}">
      <dgm:prSet/>
      <dgm:spPr/>
      <dgm:t>
        <a:bodyPr/>
        <a:lstStyle/>
        <a:p>
          <a:endParaRPr lang="en-GB"/>
        </a:p>
      </dgm:t>
    </dgm:pt>
    <dgm:pt modelId="{B14AB428-6977-4CF6-B882-D52E5BE6D842}" type="sibTrans" cxnId="{FC4839CE-EB9F-4CFE-A534-F9F1F2B95018}">
      <dgm:prSet/>
      <dgm:spPr/>
      <dgm:t>
        <a:bodyPr/>
        <a:lstStyle/>
        <a:p>
          <a:endParaRPr lang="en-GB"/>
        </a:p>
      </dgm:t>
    </dgm:pt>
    <dgm:pt modelId="{383B5415-5D30-4831-AADD-9586BEC16C1E}">
      <dgm:prSet phldrT="[Metin]"/>
      <dgm:spPr/>
      <dgm:t>
        <a:bodyPr/>
        <a:lstStyle/>
        <a:p>
          <a:r>
            <a:rPr lang="tr-TR" b="1" smtClean="0"/>
            <a:t>9</a:t>
          </a:r>
          <a:r>
            <a:rPr lang="tr-TR" smtClean="0"/>
            <a:t> kişiden birisi sigara içiyor</a:t>
          </a:r>
          <a:endParaRPr lang="en-GB" dirty="0"/>
        </a:p>
      </dgm:t>
    </dgm:pt>
    <dgm:pt modelId="{3DE9DFB2-6672-4ABB-A448-9ADBD2A37B7C}" type="parTrans" cxnId="{228EE9BA-45B1-4568-9D7E-AB775BC572A0}">
      <dgm:prSet/>
      <dgm:spPr/>
      <dgm:t>
        <a:bodyPr/>
        <a:lstStyle/>
        <a:p>
          <a:endParaRPr lang="en-GB"/>
        </a:p>
      </dgm:t>
    </dgm:pt>
    <dgm:pt modelId="{75BB8574-BC31-42B5-9273-343DF04AF9BF}" type="sibTrans" cxnId="{228EE9BA-45B1-4568-9D7E-AB775BC572A0}">
      <dgm:prSet/>
      <dgm:spPr/>
      <dgm:t>
        <a:bodyPr/>
        <a:lstStyle/>
        <a:p>
          <a:endParaRPr lang="en-GB"/>
        </a:p>
      </dgm:t>
    </dgm:pt>
    <dgm:pt modelId="{980779B5-61C9-4862-A27B-A630E805EA84}">
      <dgm:prSet phldrT="[Metin]"/>
      <dgm:spPr/>
      <dgm:t>
        <a:bodyPr/>
        <a:lstStyle/>
        <a:p>
          <a:r>
            <a:rPr lang="tr-TR" b="1" smtClean="0"/>
            <a:t>480</a:t>
          </a:r>
          <a:r>
            <a:rPr lang="tr-TR" smtClean="0"/>
            <a:t> kişiden birisi madde kullanıyor.</a:t>
          </a:r>
          <a:endParaRPr lang="en-GB" dirty="0"/>
        </a:p>
      </dgm:t>
    </dgm:pt>
    <dgm:pt modelId="{C8F8442D-21C4-4BE6-9185-A2215A030E9E}" type="parTrans" cxnId="{746EEE41-7E6C-44E6-BB61-C0CAB4013774}">
      <dgm:prSet/>
      <dgm:spPr/>
    </dgm:pt>
    <dgm:pt modelId="{C03E741A-35DC-4350-B974-E9CBF40C01A5}" type="sibTrans" cxnId="{746EEE41-7E6C-44E6-BB61-C0CAB4013774}">
      <dgm:prSet/>
      <dgm:spPr/>
    </dgm:pt>
    <dgm:pt modelId="{17450194-3B96-4EC3-AE77-2493B08398F4}">
      <dgm:prSet phldrT="[Metin]"/>
      <dgm:spPr/>
      <dgm:t>
        <a:bodyPr/>
        <a:lstStyle/>
        <a:p>
          <a:r>
            <a:rPr lang="tr-TR" b="1" smtClean="0"/>
            <a:t>14</a:t>
          </a:r>
          <a:r>
            <a:rPr lang="tr-TR" smtClean="0"/>
            <a:t> kişiden birisi kalp hastalığına yakalanıyor.</a:t>
          </a:r>
          <a:endParaRPr lang="en-GB" dirty="0"/>
        </a:p>
      </dgm:t>
    </dgm:pt>
    <dgm:pt modelId="{0F6EDAB5-2DAC-4F23-9B9A-660053E9E2F8}" type="parTrans" cxnId="{8825F043-2809-403E-9AFF-2A3369415AB3}">
      <dgm:prSet/>
      <dgm:spPr/>
    </dgm:pt>
    <dgm:pt modelId="{C9986210-1FFD-4ABF-8BB5-9DCA6F60561C}" type="sibTrans" cxnId="{8825F043-2809-403E-9AFF-2A3369415AB3}">
      <dgm:prSet/>
      <dgm:spPr/>
    </dgm:pt>
    <dgm:pt modelId="{9F9DFCBC-B4C4-4259-8579-75470F3D9C48}">
      <dgm:prSet phldrT="[Metin]"/>
      <dgm:spPr/>
      <dgm:t>
        <a:bodyPr/>
        <a:lstStyle/>
        <a:p>
          <a:r>
            <a:rPr lang="tr-TR" b="1" smtClean="0"/>
            <a:t>96</a:t>
          </a:r>
          <a:r>
            <a:rPr lang="tr-TR" smtClean="0"/>
            <a:t> kişiden birisi intihar girişiminde bulunuyor.</a:t>
          </a:r>
          <a:endParaRPr lang="en-GB" dirty="0"/>
        </a:p>
      </dgm:t>
    </dgm:pt>
    <dgm:pt modelId="{3687DCFC-BEF3-4C67-8B46-3DDCCCD07C61}" type="parTrans" cxnId="{96F6E88D-86E2-4069-BA94-EBAD4EB99E0C}">
      <dgm:prSet/>
      <dgm:spPr/>
    </dgm:pt>
    <dgm:pt modelId="{A5E3EA41-1A42-46D4-A0A4-0C29EA1BAAE0}" type="sibTrans" cxnId="{96F6E88D-86E2-4069-BA94-EBAD4EB99E0C}">
      <dgm:prSet/>
      <dgm:spPr/>
    </dgm:pt>
    <dgm:pt modelId="{0BAAE90A-3302-49A4-9835-B12E266ED991}">
      <dgm:prSet/>
      <dgm:spPr/>
      <dgm:t>
        <a:bodyPr/>
        <a:lstStyle/>
        <a:p>
          <a:r>
            <a:rPr lang="tr-TR" b="1" smtClean="0"/>
            <a:t>9</a:t>
          </a:r>
          <a:r>
            <a:rPr lang="tr-TR" smtClean="0"/>
            <a:t> kişiden birisi alkolik</a:t>
          </a:r>
          <a:endParaRPr lang="en-GB" dirty="0"/>
        </a:p>
      </dgm:t>
    </dgm:pt>
    <dgm:pt modelId="{2E7CFEEB-AA75-4B7D-BF1B-1CA42E76BF37}" type="parTrans" cxnId="{DF8F4FD4-B90D-4225-90C7-48E8E2E7870D}">
      <dgm:prSet/>
      <dgm:spPr/>
      <dgm:t>
        <a:bodyPr/>
        <a:lstStyle/>
        <a:p>
          <a:endParaRPr lang="en-GB"/>
        </a:p>
      </dgm:t>
    </dgm:pt>
    <dgm:pt modelId="{E4E89EA4-57E1-4F2D-8ECA-EA9F83856B6E}" type="sibTrans" cxnId="{DF8F4FD4-B90D-4225-90C7-48E8E2E7870D}">
      <dgm:prSet/>
      <dgm:spPr/>
      <dgm:t>
        <a:bodyPr/>
        <a:lstStyle/>
        <a:p>
          <a:endParaRPr lang="en-GB"/>
        </a:p>
      </dgm:t>
    </dgm:pt>
    <dgm:pt modelId="{63C075C6-F27A-4202-863E-44B6F22DB810}">
      <dgm:prSet/>
      <dgm:spPr/>
      <dgm:t>
        <a:bodyPr/>
        <a:lstStyle/>
        <a:p>
          <a:r>
            <a:rPr lang="tr-TR" b="1" smtClean="0"/>
            <a:t>43</a:t>
          </a:r>
          <a:r>
            <a:rPr lang="tr-TR" smtClean="0"/>
            <a:t> kişiden birisi madde kullanıyor.</a:t>
          </a:r>
          <a:endParaRPr lang="en-GB" dirty="0"/>
        </a:p>
      </dgm:t>
    </dgm:pt>
    <dgm:pt modelId="{6F6ECDD3-5C70-4EDF-B92D-74B8B0D44948}" type="parTrans" cxnId="{1004CBC6-7165-4D72-B268-6860F5223F86}">
      <dgm:prSet/>
      <dgm:spPr/>
      <dgm:t>
        <a:bodyPr/>
        <a:lstStyle/>
        <a:p>
          <a:endParaRPr lang="en-GB"/>
        </a:p>
      </dgm:t>
    </dgm:pt>
    <dgm:pt modelId="{0ADADCD0-86C7-4FB7-91E9-AAD90AB52AF6}" type="sibTrans" cxnId="{1004CBC6-7165-4D72-B268-6860F5223F86}">
      <dgm:prSet/>
      <dgm:spPr/>
      <dgm:t>
        <a:bodyPr/>
        <a:lstStyle/>
        <a:p>
          <a:endParaRPr lang="en-GB"/>
        </a:p>
      </dgm:t>
    </dgm:pt>
    <dgm:pt modelId="{6AC55D32-8F4E-435E-9D2F-103824F09309}">
      <dgm:prSet/>
      <dgm:spPr/>
      <dgm:t>
        <a:bodyPr/>
        <a:lstStyle/>
        <a:p>
          <a:r>
            <a:rPr lang="tr-TR" b="1" smtClean="0"/>
            <a:t>7</a:t>
          </a:r>
          <a:r>
            <a:rPr lang="tr-TR" smtClean="0"/>
            <a:t> kişiden birisi kalp hastalığına yakalanıyor.</a:t>
          </a:r>
          <a:endParaRPr lang="en-GB" dirty="0"/>
        </a:p>
      </dgm:t>
    </dgm:pt>
    <dgm:pt modelId="{E00D5CFC-8B2C-43F3-ADE9-A86CF400001D}" type="parTrans" cxnId="{C8889010-26C3-4C31-989D-AEFE354DE2F5}">
      <dgm:prSet/>
      <dgm:spPr/>
      <dgm:t>
        <a:bodyPr/>
        <a:lstStyle/>
        <a:p>
          <a:endParaRPr lang="en-GB"/>
        </a:p>
      </dgm:t>
    </dgm:pt>
    <dgm:pt modelId="{36C7417A-9CA1-44C4-9F3B-2416075E6DF1}" type="sibTrans" cxnId="{C8889010-26C3-4C31-989D-AEFE354DE2F5}">
      <dgm:prSet/>
      <dgm:spPr/>
      <dgm:t>
        <a:bodyPr/>
        <a:lstStyle/>
        <a:p>
          <a:endParaRPr lang="en-GB"/>
        </a:p>
      </dgm:t>
    </dgm:pt>
    <dgm:pt modelId="{A26AD8E1-FAC4-46B9-98B3-591EBC5EA8AB}">
      <dgm:prSet/>
      <dgm:spPr/>
      <dgm:t>
        <a:bodyPr/>
        <a:lstStyle/>
        <a:p>
          <a:r>
            <a:rPr lang="tr-TR" b="1" smtClean="0"/>
            <a:t>10</a:t>
          </a:r>
          <a:r>
            <a:rPr lang="tr-TR" smtClean="0"/>
            <a:t> kişiden birisi intihar girişiminde bulunuyor.</a:t>
          </a:r>
          <a:endParaRPr lang="en-GB" dirty="0"/>
        </a:p>
      </dgm:t>
    </dgm:pt>
    <dgm:pt modelId="{C8900EB5-3EE1-4313-B52C-EA8A1CA144C4}" type="parTrans" cxnId="{956EFC10-9602-4E64-865A-3552075DCE3E}">
      <dgm:prSet/>
      <dgm:spPr/>
      <dgm:t>
        <a:bodyPr/>
        <a:lstStyle/>
        <a:p>
          <a:endParaRPr lang="en-GB"/>
        </a:p>
      </dgm:t>
    </dgm:pt>
    <dgm:pt modelId="{18F0CDAE-459C-4018-B017-1F762472A030}" type="sibTrans" cxnId="{956EFC10-9602-4E64-865A-3552075DCE3E}">
      <dgm:prSet/>
      <dgm:spPr/>
      <dgm:t>
        <a:bodyPr/>
        <a:lstStyle/>
        <a:p>
          <a:endParaRPr lang="en-GB"/>
        </a:p>
      </dgm:t>
    </dgm:pt>
    <dgm:pt modelId="{F6619882-4ACF-4C2C-A6BF-CB720F38304F}">
      <dgm:prSet phldrT="[Metin]"/>
      <dgm:spPr/>
      <dgm:t>
        <a:bodyPr/>
        <a:lstStyle/>
        <a:p>
          <a:r>
            <a:rPr lang="tr-TR" dirty="0" smtClean="0"/>
            <a:t>16</a:t>
          </a:r>
        </a:p>
        <a:p>
          <a:r>
            <a:rPr lang="tr-TR" dirty="0" smtClean="0"/>
            <a:t>4-8 OÇY</a:t>
          </a:r>
          <a:endParaRPr lang="en-GB" dirty="0"/>
        </a:p>
      </dgm:t>
    </dgm:pt>
    <dgm:pt modelId="{84E9E152-5DB0-4EE2-9909-B0EAFBB51181}" type="sibTrans" cxnId="{9F00EFC3-E0D6-4F68-81F6-AB603FFDFE57}">
      <dgm:prSet/>
      <dgm:spPr/>
      <dgm:t>
        <a:bodyPr/>
        <a:lstStyle/>
        <a:p>
          <a:endParaRPr lang="en-GB"/>
        </a:p>
      </dgm:t>
    </dgm:pt>
    <dgm:pt modelId="{EA1F863F-EAF6-4FAB-A742-02717040FEC4}" type="parTrans" cxnId="{9F00EFC3-E0D6-4F68-81F6-AB603FFDFE57}">
      <dgm:prSet/>
      <dgm:spPr/>
      <dgm:t>
        <a:bodyPr/>
        <a:lstStyle/>
        <a:p>
          <a:endParaRPr lang="en-GB"/>
        </a:p>
      </dgm:t>
    </dgm:pt>
    <dgm:pt modelId="{D42746A8-370B-438C-ABE9-1B7C280D00A5}">
      <dgm:prSet/>
      <dgm:spPr/>
      <dgm:t>
        <a:bodyPr/>
        <a:lstStyle/>
        <a:p>
          <a:r>
            <a:rPr lang="tr-TR" b="1" smtClean="0"/>
            <a:t>6</a:t>
          </a:r>
          <a:r>
            <a:rPr lang="tr-TR" smtClean="0"/>
            <a:t> kişiden birisi sigara içiyor</a:t>
          </a:r>
          <a:endParaRPr lang="en-GB" dirty="0"/>
        </a:p>
      </dgm:t>
    </dgm:pt>
    <dgm:pt modelId="{73EBFA18-FEA8-4C7E-8FD8-093E72B48A0A}" type="parTrans" cxnId="{06D5E7F3-3194-472A-9128-79CBD77D3D98}">
      <dgm:prSet/>
      <dgm:spPr/>
    </dgm:pt>
    <dgm:pt modelId="{0A8DA7B5-E83A-43BB-A7E7-40FE6EA44534}" type="sibTrans" cxnId="{06D5E7F3-3194-472A-9128-79CBD77D3D98}">
      <dgm:prSet/>
      <dgm:spPr/>
    </dgm:pt>
    <dgm:pt modelId="{5A90EE51-A221-4DC2-8EBF-89E23BF2BC6A}">
      <dgm:prSet/>
      <dgm:spPr/>
      <dgm:t>
        <a:bodyPr/>
        <a:lstStyle/>
        <a:p>
          <a:r>
            <a:rPr lang="tr-TR" b="1" smtClean="0"/>
            <a:t>6</a:t>
          </a:r>
          <a:r>
            <a:rPr lang="tr-TR" smtClean="0"/>
            <a:t> kişiden birisi alkolik</a:t>
          </a:r>
          <a:endParaRPr lang="en-GB" dirty="0"/>
        </a:p>
      </dgm:t>
    </dgm:pt>
    <dgm:pt modelId="{2E3815BF-2772-4589-A592-1F6B99350193}" type="parTrans" cxnId="{3BBB9831-6272-4E7C-9B59-6D849A85BA6F}">
      <dgm:prSet/>
      <dgm:spPr/>
      <dgm:t>
        <a:bodyPr/>
        <a:lstStyle/>
        <a:p>
          <a:endParaRPr lang="en-GB"/>
        </a:p>
      </dgm:t>
    </dgm:pt>
    <dgm:pt modelId="{BCF15BE8-ECA1-487F-92C2-1DD6A652D858}" type="sibTrans" cxnId="{3BBB9831-6272-4E7C-9B59-6D849A85BA6F}">
      <dgm:prSet/>
      <dgm:spPr/>
      <dgm:t>
        <a:bodyPr/>
        <a:lstStyle/>
        <a:p>
          <a:endParaRPr lang="en-GB"/>
        </a:p>
      </dgm:t>
    </dgm:pt>
    <dgm:pt modelId="{3FCE7D5A-095E-4B70-AD5B-D40AFF39C4DD}">
      <dgm:prSet/>
      <dgm:spPr/>
      <dgm:t>
        <a:bodyPr/>
        <a:lstStyle/>
        <a:p>
          <a:r>
            <a:rPr lang="tr-TR" b="1" smtClean="0"/>
            <a:t>30</a:t>
          </a:r>
          <a:r>
            <a:rPr lang="tr-TR" smtClean="0"/>
            <a:t> kişiden birisi madde kullanıyor.</a:t>
          </a:r>
          <a:endParaRPr lang="en-GB" dirty="0"/>
        </a:p>
      </dgm:t>
    </dgm:pt>
    <dgm:pt modelId="{5A0FA7CE-4C67-48B4-A81D-2CB72A77C2D5}" type="parTrans" cxnId="{96BE9825-D413-400B-8C7E-56331C2ABD7C}">
      <dgm:prSet/>
      <dgm:spPr/>
      <dgm:t>
        <a:bodyPr/>
        <a:lstStyle/>
        <a:p>
          <a:endParaRPr lang="en-GB"/>
        </a:p>
      </dgm:t>
    </dgm:pt>
    <dgm:pt modelId="{598F0974-14BB-485C-AFD9-47B318627F4E}" type="sibTrans" cxnId="{96BE9825-D413-400B-8C7E-56331C2ABD7C}">
      <dgm:prSet/>
      <dgm:spPr/>
      <dgm:t>
        <a:bodyPr/>
        <a:lstStyle/>
        <a:p>
          <a:endParaRPr lang="en-GB"/>
        </a:p>
      </dgm:t>
    </dgm:pt>
    <dgm:pt modelId="{EAC95702-1C12-4FA6-AE88-D94E14468DEC}">
      <dgm:prSet/>
      <dgm:spPr/>
      <dgm:t>
        <a:bodyPr/>
        <a:lstStyle/>
        <a:p>
          <a:r>
            <a:rPr lang="tr-TR" b="1" smtClean="0"/>
            <a:t>6 </a:t>
          </a:r>
          <a:r>
            <a:rPr lang="tr-TR" smtClean="0"/>
            <a:t>kişiden birisi kalp hastalığına yakalanıyor.</a:t>
          </a:r>
          <a:endParaRPr lang="en-GB" dirty="0"/>
        </a:p>
      </dgm:t>
    </dgm:pt>
    <dgm:pt modelId="{26127981-8352-42B7-B2EF-FF46BEB95C81}" type="parTrans" cxnId="{903DBFAE-9904-4A13-83AA-D3FEA1E8BE95}">
      <dgm:prSet/>
      <dgm:spPr/>
      <dgm:t>
        <a:bodyPr/>
        <a:lstStyle/>
        <a:p>
          <a:endParaRPr lang="en-GB"/>
        </a:p>
      </dgm:t>
    </dgm:pt>
    <dgm:pt modelId="{87D0E5D8-88A4-418F-8CE8-BF4708DCBC56}" type="sibTrans" cxnId="{903DBFAE-9904-4A13-83AA-D3FEA1E8BE95}">
      <dgm:prSet/>
      <dgm:spPr/>
      <dgm:t>
        <a:bodyPr/>
        <a:lstStyle/>
        <a:p>
          <a:endParaRPr lang="en-GB"/>
        </a:p>
      </dgm:t>
    </dgm:pt>
    <dgm:pt modelId="{F2B21DAB-1908-4532-A28D-1CF9F63FFB03}">
      <dgm:prSet/>
      <dgm:spPr/>
      <dgm:t>
        <a:bodyPr/>
        <a:lstStyle/>
        <a:p>
          <a:r>
            <a:rPr lang="tr-TR" b="1" smtClean="0"/>
            <a:t>5</a:t>
          </a:r>
          <a:r>
            <a:rPr lang="tr-TR" smtClean="0"/>
            <a:t> kişiden birisi intihar girişiminde bulunuyor.</a:t>
          </a:r>
          <a:endParaRPr lang="en-GB" dirty="0"/>
        </a:p>
      </dgm:t>
    </dgm:pt>
    <dgm:pt modelId="{37C3412C-9D52-4664-BB8D-34F71CA78E99}" type="parTrans" cxnId="{8ED64FA3-7932-4A64-972F-6B120F8283AF}">
      <dgm:prSet/>
      <dgm:spPr/>
      <dgm:t>
        <a:bodyPr/>
        <a:lstStyle/>
        <a:p>
          <a:endParaRPr lang="en-GB"/>
        </a:p>
      </dgm:t>
    </dgm:pt>
    <dgm:pt modelId="{C9BD5685-E8D2-4475-A241-88988794B95D}" type="sibTrans" cxnId="{8ED64FA3-7932-4A64-972F-6B120F8283AF}">
      <dgm:prSet/>
      <dgm:spPr/>
      <dgm:t>
        <a:bodyPr/>
        <a:lstStyle/>
        <a:p>
          <a:endParaRPr lang="en-GB"/>
        </a:p>
      </dgm:t>
    </dgm:pt>
    <dgm:pt modelId="{F6BDC660-B562-49A9-BAA7-05229D18168D}" type="pres">
      <dgm:prSet presAssocID="{697CE07A-2CB3-4E3E-A11A-61D2A07584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1730F96-9CDD-4EC1-9FCA-CF04F38CEA2C}" type="pres">
      <dgm:prSet presAssocID="{C24AEB0A-89C3-4501-B5D0-2C24A8053EE1}" presName="composite" presStyleCnt="0"/>
      <dgm:spPr/>
      <dgm:t>
        <a:bodyPr/>
        <a:lstStyle/>
        <a:p>
          <a:endParaRPr lang="tr-TR"/>
        </a:p>
      </dgm:t>
    </dgm:pt>
    <dgm:pt modelId="{EF800766-A9CC-4072-B0B8-F10E0D2ECBF0}" type="pres">
      <dgm:prSet presAssocID="{C24AEB0A-89C3-4501-B5D0-2C24A8053E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4328D0-3A27-426C-B700-6BCD694423DD}" type="pres">
      <dgm:prSet presAssocID="{C24AEB0A-89C3-4501-B5D0-2C24A8053EE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53333-A6A3-494A-98C5-7AAD097357FB}" type="pres">
      <dgm:prSet presAssocID="{F6533B62-E627-4879-B7B7-02155E5B5294}" presName="space" presStyleCnt="0"/>
      <dgm:spPr/>
      <dgm:t>
        <a:bodyPr/>
        <a:lstStyle/>
        <a:p>
          <a:endParaRPr lang="tr-TR"/>
        </a:p>
      </dgm:t>
    </dgm:pt>
    <dgm:pt modelId="{867E9A06-D5F7-4DA5-9D93-A6F98F76FDAA}" type="pres">
      <dgm:prSet presAssocID="{7488630F-6E7A-4183-A2E0-F4451BDD72B7}" presName="composite" presStyleCnt="0"/>
      <dgm:spPr/>
      <dgm:t>
        <a:bodyPr/>
        <a:lstStyle/>
        <a:p>
          <a:endParaRPr lang="tr-TR"/>
        </a:p>
      </dgm:t>
    </dgm:pt>
    <dgm:pt modelId="{A519D679-0D6A-4FA3-9490-4A50D1FB6B5E}" type="pres">
      <dgm:prSet presAssocID="{7488630F-6E7A-4183-A2E0-F4451BDD72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5F8E8A-104E-429F-AF36-B06C9EAB80EE}" type="pres">
      <dgm:prSet presAssocID="{7488630F-6E7A-4183-A2E0-F4451BDD72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342A14-783C-4E25-9BA3-F84068BB5708}" type="pres">
      <dgm:prSet presAssocID="{B14AB428-6977-4CF6-B882-D52E5BE6D842}" presName="space" presStyleCnt="0"/>
      <dgm:spPr/>
      <dgm:t>
        <a:bodyPr/>
        <a:lstStyle/>
        <a:p>
          <a:endParaRPr lang="tr-TR"/>
        </a:p>
      </dgm:t>
    </dgm:pt>
    <dgm:pt modelId="{79A042EE-947F-4257-A888-1044F5F308E4}" type="pres">
      <dgm:prSet presAssocID="{F6619882-4ACF-4C2C-A6BF-CB720F38304F}" presName="composite" presStyleCnt="0"/>
      <dgm:spPr/>
      <dgm:t>
        <a:bodyPr/>
        <a:lstStyle/>
        <a:p>
          <a:endParaRPr lang="tr-TR"/>
        </a:p>
      </dgm:t>
    </dgm:pt>
    <dgm:pt modelId="{8B0FF60F-B930-4E5D-A55F-631559B23DDC}" type="pres">
      <dgm:prSet presAssocID="{F6619882-4ACF-4C2C-A6BF-CB720F3830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76BCBD-E8A0-4CCE-902E-910418892E72}" type="pres">
      <dgm:prSet presAssocID="{F6619882-4ACF-4C2C-A6BF-CB720F3830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25F043-2809-403E-9AFF-2A3369415AB3}" srcId="{C24AEB0A-89C3-4501-B5D0-2C24A8053EE1}" destId="{17450194-3B96-4EC3-AE77-2493B08398F4}" srcOrd="3" destOrd="0" parTransId="{0F6EDAB5-2DAC-4F23-9B9A-660053E9E2F8}" sibTransId="{C9986210-1FFD-4ABF-8BB5-9DCA6F60561C}"/>
    <dgm:cxn modelId="{228EE9BA-45B1-4568-9D7E-AB775BC572A0}" srcId="{7488630F-6E7A-4183-A2E0-F4451BDD72B7}" destId="{383B5415-5D30-4831-AADD-9586BEC16C1E}" srcOrd="0" destOrd="0" parTransId="{3DE9DFB2-6672-4ABB-A448-9ADBD2A37B7C}" sibTransId="{75BB8574-BC31-42B5-9273-343DF04AF9BF}"/>
    <dgm:cxn modelId="{72110590-9D1D-4406-811C-84ADA38518C3}" type="presOf" srcId="{7488630F-6E7A-4183-A2E0-F4451BDD72B7}" destId="{A519D679-0D6A-4FA3-9490-4A50D1FB6B5E}" srcOrd="0" destOrd="0" presId="urn:microsoft.com/office/officeart/2005/8/layout/hList1"/>
    <dgm:cxn modelId="{06D5E7F3-3194-472A-9128-79CBD77D3D98}" srcId="{F6619882-4ACF-4C2C-A6BF-CB720F38304F}" destId="{D42746A8-370B-438C-ABE9-1B7C280D00A5}" srcOrd="0" destOrd="0" parTransId="{73EBFA18-FEA8-4C7E-8FD8-093E72B48A0A}" sibTransId="{0A8DA7B5-E83A-43BB-A7E7-40FE6EA44534}"/>
    <dgm:cxn modelId="{87742DC5-9B2B-42E5-9AA5-87C90807E407}" type="presOf" srcId="{A26AD8E1-FAC4-46B9-98B3-591EBC5EA8AB}" destId="{8B5F8E8A-104E-429F-AF36-B06C9EAB80EE}" srcOrd="0" destOrd="4" presId="urn:microsoft.com/office/officeart/2005/8/layout/hList1"/>
    <dgm:cxn modelId="{5ADF5BEE-5FD8-48E5-9777-7E6ED36991D1}" type="presOf" srcId="{F6619882-4ACF-4C2C-A6BF-CB720F38304F}" destId="{8B0FF60F-B930-4E5D-A55F-631559B23DDC}" srcOrd="0" destOrd="0" presId="urn:microsoft.com/office/officeart/2005/8/layout/hList1"/>
    <dgm:cxn modelId="{DF8F4FD4-B90D-4225-90C7-48E8E2E7870D}" srcId="{7488630F-6E7A-4183-A2E0-F4451BDD72B7}" destId="{0BAAE90A-3302-49A4-9835-B12E266ED991}" srcOrd="1" destOrd="0" parTransId="{2E7CFEEB-AA75-4B7D-BF1B-1CA42E76BF37}" sibTransId="{E4E89EA4-57E1-4F2D-8ECA-EA9F83856B6E}"/>
    <dgm:cxn modelId="{5CE353CC-DD27-4DA1-90D1-E650CFDCD135}" type="presOf" srcId="{9F9DFCBC-B4C4-4259-8579-75470F3D9C48}" destId="{C54328D0-3A27-426C-B700-6BCD694423DD}" srcOrd="0" destOrd="4" presId="urn:microsoft.com/office/officeart/2005/8/layout/hList1"/>
    <dgm:cxn modelId="{3BBB9831-6272-4E7C-9B59-6D849A85BA6F}" srcId="{F6619882-4ACF-4C2C-A6BF-CB720F38304F}" destId="{5A90EE51-A221-4DC2-8EBF-89E23BF2BC6A}" srcOrd="1" destOrd="0" parTransId="{2E3815BF-2772-4589-A592-1F6B99350193}" sibTransId="{BCF15BE8-ECA1-487F-92C2-1DD6A652D858}"/>
    <dgm:cxn modelId="{41AE1F55-8758-4504-8D8F-FD610E09B906}" type="presOf" srcId="{383B5415-5D30-4831-AADD-9586BEC16C1E}" destId="{8B5F8E8A-104E-429F-AF36-B06C9EAB80EE}" srcOrd="0" destOrd="0" presId="urn:microsoft.com/office/officeart/2005/8/layout/hList1"/>
    <dgm:cxn modelId="{96BE9825-D413-400B-8C7E-56331C2ABD7C}" srcId="{F6619882-4ACF-4C2C-A6BF-CB720F38304F}" destId="{3FCE7D5A-095E-4B70-AD5B-D40AFF39C4DD}" srcOrd="2" destOrd="0" parTransId="{5A0FA7CE-4C67-48B4-A81D-2CB72A77C2D5}" sibTransId="{598F0974-14BB-485C-AFD9-47B318627F4E}"/>
    <dgm:cxn modelId="{DA347EDB-1249-4145-89DB-2C3277FBFBAC}" type="presOf" srcId="{17450194-3B96-4EC3-AE77-2493B08398F4}" destId="{C54328D0-3A27-426C-B700-6BCD694423DD}" srcOrd="0" destOrd="3" presId="urn:microsoft.com/office/officeart/2005/8/layout/hList1"/>
    <dgm:cxn modelId="{101AE484-AEEC-40E7-89AB-876688E254C8}" type="presOf" srcId="{C24AEB0A-89C3-4501-B5D0-2C24A8053EE1}" destId="{EF800766-A9CC-4072-B0B8-F10E0D2ECBF0}" srcOrd="0" destOrd="0" presId="urn:microsoft.com/office/officeart/2005/8/layout/hList1"/>
    <dgm:cxn modelId="{5BBA3939-C0F2-449C-913C-B4E2CC9FD793}" type="presOf" srcId="{63C075C6-F27A-4202-863E-44B6F22DB810}" destId="{8B5F8E8A-104E-429F-AF36-B06C9EAB80EE}" srcOrd="0" destOrd="2" presId="urn:microsoft.com/office/officeart/2005/8/layout/hList1"/>
    <dgm:cxn modelId="{746EEE41-7E6C-44E6-BB61-C0CAB4013774}" srcId="{C24AEB0A-89C3-4501-B5D0-2C24A8053EE1}" destId="{980779B5-61C9-4862-A27B-A630E805EA84}" srcOrd="2" destOrd="0" parTransId="{C8F8442D-21C4-4BE6-9185-A2215A030E9E}" sibTransId="{C03E741A-35DC-4350-B974-E9CBF40C01A5}"/>
    <dgm:cxn modelId="{EE2BB0EE-7449-4A35-993A-3DFAB702C0C9}" type="presOf" srcId="{49326627-BBDF-49CA-AA2B-19ED1DFAD6BC}" destId="{C54328D0-3A27-426C-B700-6BCD694423DD}" srcOrd="0" destOrd="1" presId="urn:microsoft.com/office/officeart/2005/8/layout/hList1"/>
    <dgm:cxn modelId="{B28AC6F4-BC31-4FEA-8265-747138EE76EA}" type="presOf" srcId="{6AC55D32-8F4E-435E-9D2F-103824F09309}" destId="{8B5F8E8A-104E-429F-AF36-B06C9EAB80EE}" srcOrd="0" destOrd="3" presId="urn:microsoft.com/office/officeart/2005/8/layout/hList1"/>
    <dgm:cxn modelId="{FC4839CE-EB9F-4CFE-A534-F9F1F2B95018}" srcId="{697CE07A-2CB3-4E3E-A11A-61D2A0758462}" destId="{7488630F-6E7A-4183-A2E0-F4451BDD72B7}" srcOrd="1" destOrd="0" parTransId="{571205D2-4A6A-42FA-86B4-84F4B57D3545}" sibTransId="{B14AB428-6977-4CF6-B882-D52E5BE6D842}"/>
    <dgm:cxn modelId="{AE31515D-44DD-4BE9-9A22-E555EB9EE5B0}" srcId="{C24AEB0A-89C3-4501-B5D0-2C24A8053EE1}" destId="{49326627-BBDF-49CA-AA2B-19ED1DFAD6BC}" srcOrd="1" destOrd="0" parTransId="{5CFBEDEA-02E6-4F82-B236-8C177D7712F2}" sibTransId="{F3F4E438-9128-4EC4-9386-FD74363FCF44}"/>
    <dgm:cxn modelId="{FD442EE2-7F9F-476C-B71A-5E0C54012FCB}" srcId="{C24AEB0A-89C3-4501-B5D0-2C24A8053EE1}" destId="{8245722D-7FFC-48E5-A4B6-6AC551E680E8}" srcOrd="0" destOrd="0" parTransId="{812123F2-72ED-4640-B57E-6CCD8F2EDEBC}" sibTransId="{134ECB1F-76E7-4F26-A715-0BA1F78404E9}"/>
    <dgm:cxn modelId="{C71E4316-03B0-4D84-83C3-F090FEA096FF}" type="presOf" srcId="{8245722D-7FFC-48E5-A4B6-6AC551E680E8}" destId="{C54328D0-3A27-426C-B700-6BCD694423DD}" srcOrd="0" destOrd="0" presId="urn:microsoft.com/office/officeart/2005/8/layout/hList1"/>
    <dgm:cxn modelId="{8ED64FA3-7932-4A64-972F-6B120F8283AF}" srcId="{F6619882-4ACF-4C2C-A6BF-CB720F38304F}" destId="{F2B21DAB-1908-4532-A28D-1CF9F63FFB03}" srcOrd="4" destOrd="0" parTransId="{37C3412C-9D52-4664-BB8D-34F71CA78E99}" sibTransId="{C9BD5685-E8D2-4475-A241-88988794B95D}"/>
    <dgm:cxn modelId="{9F00EFC3-E0D6-4F68-81F6-AB603FFDFE57}" srcId="{697CE07A-2CB3-4E3E-A11A-61D2A0758462}" destId="{F6619882-4ACF-4C2C-A6BF-CB720F38304F}" srcOrd="2" destOrd="0" parTransId="{EA1F863F-EAF6-4FAB-A742-02717040FEC4}" sibTransId="{84E9E152-5DB0-4EE2-9909-B0EAFBB51181}"/>
    <dgm:cxn modelId="{903DBFAE-9904-4A13-83AA-D3FEA1E8BE95}" srcId="{F6619882-4ACF-4C2C-A6BF-CB720F38304F}" destId="{EAC95702-1C12-4FA6-AE88-D94E14468DEC}" srcOrd="3" destOrd="0" parTransId="{26127981-8352-42B7-B2EF-FF46BEB95C81}" sibTransId="{87D0E5D8-88A4-418F-8CE8-BF4708DCBC56}"/>
    <dgm:cxn modelId="{49354CC5-DF47-4900-B304-1E29E8FE3712}" type="presOf" srcId="{EAC95702-1C12-4FA6-AE88-D94E14468DEC}" destId="{A176BCBD-E8A0-4CCE-902E-910418892E72}" srcOrd="0" destOrd="3" presId="urn:microsoft.com/office/officeart/2005/8/layout/hList1"/>
    <dgm:cxn modelId="{352CB3C4-402D-4DDE-AEDD-EFE7CE9D30C5}" type="presOf" srcId="{980779B5-61C9-4862-A27B-A630E805EA84}" destId="{C54328D0-3A27-426C-B700-6BCD694423DD}" srcOrd="0" destOrd="2" presId="urn:microsoft.com/office/officeart/2005/8/layout/hList1"/>
    <dgm:cxn modelId="{C8889010-26C3-4C31-989D-AEFE354DE2F5}" srcId="{7488630F-6E7A-4183-A2E0-F4451BDD72B7}" destId="{6AC55D32-8F4E-435E-9D2F-103824F09309}" srcOrd="3" destOrd="0" parTransId="{E00D5CFC-8B2C-43F3-ADE9-A86CF400001D}" sibTransId="{36C7417A-9CA1-44C4-9F3B-2416075E6DF1}"/>
    <dgm:cxn modelId="{1004CBC6-7165-4D72-B268-6860F5223F86}" srcId="{7488630F-6E7A-4183-A2E0-F4451BDD72B7}" destId="{63C075C6-F27A-4202-863E-44B6F22DB810}" srcOrd="2" destOrd="0" parTransId="{6F6ECDD3-5C70-4EDF-B92D-74B8B0D44948}" sibTransId="{0ADADCD0-86C7-4FB7-91E9-AAD90AB52AF6}"/>
    <dgm:cxn modelId="{8EA14DE8-FBC8-4111-BD62-9433214CC8A1}" type="presOf" srcId="{697CE07A-2CB3-4E3E-A11A-61D2A0758462}" destId="{F6BDC660-B562-49A9-BAA7-05229D18168D}" srcOrd="0" destOrd="0" presId="urn:microsoft.com/office/officeart/2005/8/layout/hList1"/>
    <dgm:cxn modelId="{96F6E88D-86E2-4069-BA94-EBAD4EB99E0C}" srcId="{C24AEB0A-89C3-4501-B5D0-2C24A8053EE1}" destId="{9F9DFCBC-B4C4-4259-8579-75470F3D9C48}" srcOrd="4" destOrd="0" parTransId="{3687DCFC-BEF3-4C67-8B46-3DDCCCD07C61}" sibTransId="{A5E3EA41-1A42-46D4-A0A4-0C29EA1BAAE0}"/>
    <dgm:cxn modelId="{956EFC10-9602-4E64-865A-3552075DCE3E}" srcId="{7488630F-6E7A-4183-A2E0-F4451BDD72B7}" destId="{A26AD8E1-FAC4-46B9-98B3-591EBC5EA8AB}" srcOrd="4" destOrd="0" parTransId="{C8900EB5-3EE1-4313-B52C-EA8A1CA144C4}" sibTransId="{18F0CDAE-459C-4018-B017-1F762472A030}"/>
    <dgm:cxn modelId="{C9EEF8EC-4142-4750-8723-85E4261BA200}" type="presOf" srcId="{F2B21DAB-1908-4532-A28D-1CF9F63FFB03}" destId="{A176BCBD-E8A0-4CCE-902E-910418892E72}" srcOrd="0" destOrd="4" presId="urn:microsoft.com/office/officeart/2005/8/layout/hList1"/>
    <dgm:cxn modelId="{60D4E2B3-A219-4D4F-853C-4A26A0B6717F}" srcId="{697CE07A-2CB3-4E3E-A11A-61D2A0758462}" destId="{C24AEB0A-89C3-4501-B5D0-2C24A8053EE1}" srcOrd="0" destOrd="0" parTransId="{3FA457AB-D4EE-46B6-86A9-1C2D9B751DA1}" sibTransId="{F6533B62-E627-4879-B7B7-02155E5B5294}"/>
    <dgm:cxn modelId="{CB532B81-3404-4836-8C0C-90E930D7EB3D}" type="presOf" srcId="{3FCE7D5A-095E-4B70-AD5B-D40AFF39C4DD}" destId="{A176BCBD-E8A0-4CCE-902E-910418892E72}" srcOrd="0" destOrd="2" presId="urn:microsoft.com/office/officeart/2005/8/layout/hList1"/>
    <dgm:cxn modelId="{188E80D3-6B24-4481-97F2-3C40361EA471}" type="presOf" srcId="{5A90EE51-A221-4DC2-8EBF-89E23BF2BC6A}" destId="{A176BCBD-E8A0-4CCE-902E-910418892E72}" srcOrd="0" destOrd="1" presId="urn:microsoft.com/office/officeart/2005/8/layout/hList1"/>
    <dgm:cxn modelId="{31B784CC-F1AB-4FA0-A46C-8E8AB9AF249C}" type="presOf" srcId="{D42746A8-370B-438C-ABE9-1B7C280D00A5}" destId="{A176BCBD-E8A0-4CCE-902E-910418892E72}" srcOrd="0" destOrd="0" presId="urn:microsoft.com/office/officeart/2005/8/layout/hList1"/>
    <dgm:cxn modelId="{4DC88460-A22A-44C7-8ED1-539B9C2F17CE}" type="presOf" srcId="{0BAAE90A-3302-49A4-9835-B12E266ED991}" destId="{8B5F8E8A-104E-429F-AF36-B06C9EAB80EE}" srcOrd="0" destOrd="1" presId="urn:microsoft.com/office/officeart/2005/8/layout/hList1"/>
    <dgm:cxn modelId="{58A87D66-AB11-441C-8745-6F72E7CE1712}" type="presParOf" srcId="{F6BDC660-B562-49A9-BAA7-05229D18168D}" destId="{D1730F96-9CDD-4EC1-9FCA-CF04F38CEA2C}" srcOrd="0" destOrd="0" presId="urn:microsoft.com/office/officeart/2005/8/layout/hList1"/>
    <dgm:cxn modelId="{36E0D6B0-0791-4349-8ECD-7D44ED8E4205}" type="presParOf" srcId="{D1730F96-9CDD-4EC1-9FCA-CF04F38CEA2C}" destId="{EF800766-A9CC-4072-B0B8-F10E0D2ECBF0}" srcOrd="0" destOrd="0" presId="urn:microsoft.com/office/officeart/2005/8/layout/hList1"/>
    <dgm:cxn modelId="{59426991-D27D-4993-992C-51DCCCB4BFF1}" type="presParOf" srcId="{D1730F96-9CDD-4EC1-9FCA-CF04F38CEA2C}" destId="{C54328D0-3A27-426C-B700-6BCD694423DD}" srcOrd="1" destOrd="0" presId="urn:microsoft.com/office/officeart/2005/8/layout/hList1"/>
    <dgm:cxn modelId="{4033D356-4720-4376-8622-5A7E26568277}" type="presParOf" srcId="{F6BDC660-B562-49A9-BAA7-05229D18168D}" destId="{B8C53333-A6A3-494A-98C5-7AAD097357FB}" srcOrd="1" destOrd="0" presId="urn:microsoft.com/office/officeart/2005/8/layout/hList1"/>
    <dgm:cxn modelId="{6A68A869-CA21-4C19-9C74-A795C23C0993}" type="presParOf" srcId="{F6BDC660-B562-49A9-BAA7-05229D18168D}" destId="{867E9A06-D5F7-4DA5-9D93-A6F98F76FDAA}" srcOrd="2" destOrd="0" presId="urn:microsoft.com/office/officeart/2005/8/layout/hList1"/>
    <dgm:cxn modelId="{65479AAB-15D8-4631-983C-2A9D81FCD160}" type="presParOf" srcId="{867E9A06-D5F7-4DA5-9D93-A6F98F76FDAA}" destId="{A519D679-0D6A-4FA3-9490-4A50D1FB6B5E}" srcOrd="0" destOrd="0" presId="urn:microsoft.com/office/officeart/2005/8/layout/hList1"/>
    <dgm:cxn modelId="{B82B1314-646B-4BEC-9E24-C5931202E757}" type="presParOf" srcId="{867E9A06-D5F7-4DA5-9D93-A6F98F76FDAA}" destId="{8B5F8E8A-104E-429F-AF36-B06C9EAB80EE}" srcOrd="1" destOrd="0" presId="urn:microsoft.com/office/officeart/2005/8/layout/hList1"/>
    <dgm:cxn modelId="{DD81191A-A1C2-418F-87DF-D1DC5687C4CC}" type="presParOf" srcId="{F6BDC660-B562-49A9-BAA7-05229D18168D}" destId="{CF342A14-783C-4E25-9BA3-F84068BB5708}" srcOrd="3" destOrd="0" presId="urn:microsoft.com/office/officeart/2005/8/layout/hList1"/>
    <dgm:cxn modelId="{F5C971E3-32A7-4128-8006-8F40EB5755CF}" type="presParOf" srcId="{F6BDC660-B562-49A9-BAA7-05229D18168D}" destId="{79A042EE-947F-4257-A888-1044F5F308E4}" srcOrd="4" destOrd="0" presId="urn:microsoft.com/office/officeart/2005/8/layout/hList1"/>
    <dgm:cxn modelId="{BDE9C0B1-D111-40C5-98F7-03F46F6262A9}" type="presParOf" srcId="{79A042EE-947F-4257-A888-1044F5F308E4}" destId="{8B0FF60F-B930-4E5D-A55F-631559B23DDC}" srcOrd="0" destOrd="0" presId="urn:microsoft.com/office/officeart/2005/8/layout/hList1"/>
    <dgm:cxn modelId="{675610CE-4C56-4706-82F3-C419C95D713A}" type="presParOf" srcId="{79A042EE-947F-4257-A888-1044F5F308E4}" destId="{A176BCBD-E8A0-4CCE-902E-910418892E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5B076-F1BF-4401-9FE9-4E0095A0942C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063AC69A-CAF5-431D-B53D-2DA628B2FA89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Erken Ölüm</a:t>
          </a:r>
          <a:endParaRPr lang="en-GB" b="1" dirty="0">
            <a:solidFill>
              <a:schemeClr val="bg1"/>
            </a:solidFill>
          </a:endParaRPr>
        </a:p>
      </dgm:t>
    </dgm:pt>
    <dgm:pt modelId="{33EB466A-B748-48FC-A7F0-F8233BCCA20D}" type="parTrans" cxnId="{A753B71B-BAF8-4178-B299-E0AE253F67A3}">
      <dgm:prSet/>
      <dgm:spPr/>
      <dgm:t>
        <a:bodyPr/>
        <a:lstStyle/>
        <a:p>
          <a:endParaRPr lang="en-GB"/>
        </a:p>
      </dgm:t>
    </dgm:pt>
    <dgm:pt modelId="{AD4AACA8-A3A5-41F3-80D8-32E151276D09}" type="sibTrans" cxnId="{A753B71B-BAF8-4178-B299-E0AE253F67A3}">
      <dgm:prSet/>
      <dgm:spPr/>
      <dgm:t>
        <a:bodyPr/>
        <a:lstStyle/>
        <a:p>
          <a:endParaRPr lang="en-GB"/>
        </a:p>
      </dgm:t>
    </dgm:pt>
    <dgm:pt modelId="{0AF939B3-BC5F-4A9B-9741-5B7EB68793CF}">
      <dgm:prSet phldrT="[Metin]"/>
      <dgm:spPr>
        <a:solidFill>
          <a:srgbClr val="7030A0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Nöron Gelişiminin Kesintiye Uğraması</a:t>
          </a:r>
          <a:endParaRPr lang="en-GB" b="1" dirty="0">
            <a:solidFill>
              <a:schemeClr val="bg1"/>
            </a:solidFill>
          </a:endParaRPr>
        </a:p>
      </dgm:t>
    </dgm:pt>
    <dgm:pt modelId="{E15432B9-271C-4115-9A64-226946B05AB0}" type="parTrans" cxnId="{BDD9F442-DC6A-4190-A460-59C5B8A3F902}">
      <dgm:prSet/>
      <dgm:spPr/>
      <dgm:t>
        <a:bodyPr/>
        <a:lstStyle/>
        <a:p>
          <a:endParaRPr lang="en-GB"/>
        </a:p>
      </dgm:t>
    </dgm:pt>
    <dgm:pt modelId="{0432F812-75CD-4F0F-8F13-289C9B45E7C8}" type="sibTrans" cxnId="{BDD9F442-DC6A-4190-A460-59C5B8A3F902}">
      <dgm:prSet/>
      <dgm:spPr/>
      <dgm:t>
        <a:bodyPr/>
        <a:lstStyle/>
        <a:p>
          <a:endParaRPr lang="en-GB"/>
        </a:p>
      </dgm:t>
    </dgm:pt>
    <dgm:pt modelId="{9A8D30C0-8CCC-46D8-858F-1E7D9A0ADC6E}">
      <dgm:prSet phldrT="[Metin]"/>
      <dgm:spPr>
        <a:solidFill>
          <a:srgbClr val="FF33CC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Olumsuz Çocukluk Yaşantısı</a:t>
          </a:r>
          <a:endParaRPr lang="en-GB" b="1" dirty="0">
            <a:solidFill>
              <a:schemeClr val="bg1"/>
            </a:solidFill>
          </a:endParaRPr>
        </a:p>
      </dgm:t>
    </dgm:pt>
    <dgm:pt modelId="{1A709F01-26FF-477C-BAA5-3F9BA2A5CEDC}" type="parTrans" cxnId="{DC1F885E-829D-4DDB-99AD-26A1EAD4BBAB}">
      <dgm:prSet/>
      <dgm:spPr/>
      <dgm:t>
        <a:bodyPr/>
        <a:lstStyle/>
        <a:p>
          <a:endParaRPr lang="en-GB"/>
        </a:p>
      </dgm:t>
    </dgm:pt>
    <dgm:pt modelId="{6FA27E7F-E3F7-4473-8D97-F50D2B2A6DFA}" type="sibTrans" cxnId="{DC1F885E-829D-4DDB-99AD-26A1EAD4BBAB}">
      <dgm:prSet/>
      <dgm:spPr/>
      <dgm:t>
        <a:bodyPr/>
        <a:lstStyle/>
        <a:p>
          <a:endParaRPr lang="en-GB"/>
        </a:p>
      </dgm:t>
    </dgm:pt>
    <dgm:pt modelId="{AFA26259-54D0-48AD-9885-76F7E8033B2F}">
      <dgm:prSet phldrT="[Metin]"/>
      <dgm:spPr>
        <a:solidFill>
          <a:srgbClr val="00B0F0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Sosyal, Duygusal ve Bilişsel Gelişimde Zayıflama</a:t>
          </a:r>
          <a:endParaRPr lang="en-GB" b="1" dirty="0">
            <a:solidFill>
              <a:schemeClr val="bg1"/>
            </a:solidFill>
          </a:endParaRPr>
        </a:p>
      </dgm:t>
    </dgm:pt>
    <dgm:pt modelId="{3D0807E2-9940-45BD-B960-733E9398A6CB}" type="parTrans" cxnId="{A6F031F5-BB24-4E63-BA85-5A569121EA09}">
      <dgm:prSet/>
      <dgm:spPr/>
      <dgm:t>
        <a:bodyPr/>
        <a:lstStyle/>
        <a:p>
          <a:endParaRPr lang="en-GB"/>
        </a:p>
      </dgm:t>
    </dgm:pt>
    <dgm:pt modelId="{929876BF-4258-4722-943E-952F3C53557C}" type="sibTrans" cxnId="{A6F031F5-BB24-4E63-BA85-5A569121EA09}">
      <dgm:prSet/>
      <dgm:spPr/>
      <dgm:t>
        <a:bodyPr/>
        <a:lstStyle/>
        <a:p>
          <a:endParaRPr lang="en-GB"/>
        </a:p>
      </dgm:t>
    </dgm:pt>
    <dgm:pt modelId="{D47FE899-5A6C-4B24-88EC-765F028B5EED}">
      <dgm:prSet phldrT="[Metin]"/>
      <dgm:spPr>
        <a:solidFill>
          <a:srgbClr val="FFC000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Hastalık, Sakatlık ve Sosyal Problemler</a:t>
          </a:r>
          <a:endParaRPr lang="en-GB" b="1" dirty="0">
            <a:solidFill>
              <a:schemeClr val="bg1"/>
            </a:solidFill>
          </a:endParaRPr>
        </a:p>
      </dgm:t>
    </dgm:pt>
    <dgm:pt modelId="{557C2D18-D742-4CB1-B121-C8C0416EF57C}" type="parTrans" cxnId="{977FDCB3-37A3-4A3B-8AD5-03C764E24FF9}">
      <dgm:prSet/>
      <dgm:spPr/>
      <dgm:t>
        <a:bodyPr/>
        <a:lstStyle/>
        <a:p>
          <a:endParaRPr lang="en-GB"/>
        </a:p>
      </dgm:t>
    </dgm:pt>
    <dgm:pt modelId="{7F07E87A-CCC0-48CD-B0A8-697B07ED0648}" type="sibTrans" cxnId="{977FDCB3-37A3-4A3B-8AD5-03C764E24FF9}">
      <dgm:prSet/>
      <dgm:spPr/>
      <dgm:t>
        <a:bodyPr/>
        <a:lstStyle/>
        <a:p>
          <a:endParaRPr lang="en-GB"/>
        </a:p>
      </dgm:t>
    </dgm:pt>
    <dgm:pt modelId="{9C95403F-B55D-4339-A9CF-6B0FB31AA9C7}">
      <dgm:prSet phldrT="[Metin]"/>
      <dgm:spPr>
        <a:solidFill>
          <a:srgbClr val="00B050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Sağlığı Etkileyen Riskli Davranışların Benimsenmesi</a:t>
          </a:r>
          <a:endParaRPr lang="en-GB" b="1" dirty="0">
            <a:solidFill>
              <a:schemeClr val="bg1"/>
            </a:solidFill>
          </a:endParaRPr>
        </a:p>
      </dgm:t>
    </dgm:pt>
    <dgm:pt modelId="{40678574-C00E-4B66-ACFF-4E2C4D11766F}" type="parTrans" cxnId="{35350A66-0CE8-44D6-989D-523C4F5E8741}">
      <dgm:prSet/>
      <dgm:spPr/>
      <dgm:t>
        <a:bodyPr/>
        <a:lstStyle/>
        <a:p>
          <a:endParaRPr lang="en-GB"/>
        </a:p>
      </dgm:t>
    </dgm:pt>
    <dgm:pt modelId="{9AA93804-ED13-4312-B236-A5F53F8C13D1}" type="sibTrans" cxnId="{35350A66-0CE8-44D6-989D-523C4F5E8741}">
      <dgm:prSet/>
      <dgm:spPr/>
      <dgm:t>
        <a:bodyPr/>
        <a:lstStyle/>
        <a:p>
          <a:endParaRPr lang="en-GB"/>
        </a:p>
      </dgm:t>
    </dgm:pt>
    <dgm:pt modelId="{AE7F21A4-2870-4EBA-831C-A136A45BE310}" type="pres">
      <dgm:prSet presAssocID="{7755B076-F1BF-4401-9FE9-4E0095A0942C}" presName="Name0" presStyleCnt="0">
        <dgm:presLayoutVars>
          <dgm:dir/>
          <dgm:animLvl val="lvl"/>
          <dgm:resizeHandles val="exact"/>
        </dgm:presLayoutVars>
      </dgm:prSet>
      <dgm:spPr/>
    </dgm:pt>
    <dgm:pt modelId="{916CA83B-164E-4E54-B340-7CE04E5B0B12}" type="pres">
      <dgm:prSet presAssocID="{063AC69A-CAF5-431D-B53D-2DA628B2FA89}" presName="Name8" presStyleCnt="0"/>
      <dgm:spPr/>
    </dgm:pt>
    <dgm:pt modelId="{512BA766-068C-4067-95E6-519E6CF8A22E}" type="pres">
      <dgm:prSet presAssocID="{063AC69A-CAF5-431D-B53D-2DA628B2FA89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A4EDE-0A90-4539-8B5F-32BB9D181B56}" type="pres">
      <dgm:prSet presAssocID="{063AC69A-CAF5-431D-B53D-2DA628B2FA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3C39EB-B4D0-417C-B2F5-F16DEB0E48C0}" type="pres">
      <dgm:prSet presAssocID="{D47FE899-5A6C-4B24-88EC-765F028B5EED}" presName="Name8" presStyleCnt="0"/>
      <dgm:spPr/>
    </dgm:pt>
    <dgm:pt modelId="{95EF38B9-0C4E-4B0A-B350-B03CD31F77AB}" type="pres">
      <dgm:prSet presAssocID="{D47FE899-5A6C-4B24-88EC-765F028B5EED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3CEBA0-0097-4649-946A-08349A115376}" type="pres">
      <dgm:prSet presAssocID="{D47FE899-5A6C-4B24-88EC-765F028B5E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B8244B-5B9D-406A-8635-34ABAC341741}" type="pres">
      <dgm:prSet presAssocID="{9C95403F-B55D-4339-A9CF-6B0FB31AA9C7}" presName="Name8" presStyleCnt="0"/>
      <dgm:spPr/>
    </dgm:pt>
    <dgm:pt modelId="{9742AA08-D09E-4B36-B30D-DCE0E02F616B}" type="pres">
      <dgm:prSet presAssocID="{9C95403F-B55D-4339-A9CF-6B0FB31AA9C7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B7BD1-EE68-4E7D-A049-D8214A86E250}" type="pres">
      <dgm:prSet presAssocID="{9C95403F-B55D-4339-A9CF-6B0FB31AA9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CBDD1-E8AA-469F-96F2-021D5E7079B2}" type="pres">
      <dgm:prSet presAssocID="{AFA26259-54D0-48AD-9885-76F7E8033B2F}" presName="Name8" presStyleCnt="0"/>
      <dgm:spPr/>
    </dgm:pt>
    <dgm:pt modelId="{ACABCED0-02B5-4FA6-8F57-20020F2720B2}" type="pres">
      <dgm:prSet presAssocID="{AFA26259-54D0-48AD-9885-76F7E8033B2F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5FAED5-9815-4F26-BD32-97C6D12E966E}" type="pres">
      <dgm:prSet presAssocID="{AFA26259-54D0-48AD-9885-76F7E8033B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626548-4763-4B24-95F4-4880AC623170}" type="pres">
      <dgm:prSet presAssocID="{0AF939B3-BC5F-4A9B-9741-5B7EB68793CF}" presName="Name8" presStyleCnt="0"/>
      <dgm:spPr/>
    </dgm:pt>
    <dgm:pt modelId="{E265A230-2BCE-488E-B590-0B5D4D0B4B4E}" type="pres">
      <dgm:prSet presAssocID="{0AF939B3-BC5F-4A9B-9741-5B7EB68793CF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4144E1-C625-4E22-A4A8-5280A9254D81}" type="pres">
      <dgm:prSet presAssocID="{0AF939B3-BC5F-4A9B-9741-5B7EB68793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BAE8BB-ED5A-4071-9618-F2B9B6E62E95}" type="pres">
      <dgm:prSet presAssocID="{9A8D30C0-8CCC-46D8-858F-1E7D9A0ADC6E}" presName="Name8" presStyleCnt="0"/>
      <dgm:spPr/>
    </dgm:pt>
    <dgm:pt modelId="{8C2A8D82-550D-433B-8155-AAF0E6AC756F}" type="pres">
      <dgm:prSet presAssocID="{9A8D30C0-8CCC-46D8-858F-1E7D9A0ADC6E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6E37A6-C054-4B8A-B04B-6A4FFF4CE526}" type="pres">
      <dgm:prSet presAssocID="{9A8D30C0-8CCC-46D8-858F-1E7D9A0ADC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F031F5-BB24-4E63-BA85-5A569121EA09}" srcId="{7755B076-F1BF-4401-9FE9-4E0095A0942C}" destId="{AFA26259-54D0-48AD-9885-76F7E8033B2F}" srcOrd="3" destOrd="0" parTransId="{3D0807E2-9940-45BD-B960-733E9398A6CB}" sibTransId="{929876BF-4258-4722-943E-952F3C53557C}"/>
    <dgm:cxn modelId="{1218BD8D-AEE9-47EF-AAAE-CC481112E5E4}" type="presOf" srcId="{AFA26259-54D0-48AD-9885-76F7E8033B2F}" destId="{CD5FAED5-9815-4F26-BD32-97C6D12E966E}" srcOrd="1" destOrd="0" presId="urn:microsoft.com/office/officeart/2005/8/layout/pyramid1"/>
    <dgm:cxn modelId="{FAC29A9E-6E4A-45F7-B871-C1DBDFEA96F2}" type="presOf" srcId="{0AF939B3-BC5F-4A9B-9741-5B7EB68793CF}" destId="{3A4144E1-C625-4E22-A4A8-5280A9254D81}" srcOrd="1" destOrd="0" presId="urn:microsoft.com/office/officeart/2005/8/layout/pyramid1"/>
    <dgm:cxn modelId="{BDD9F442-DC6A-4190-A460-59C5B8A3F902}" srcId="{7755B076-F1BF-4401-9FE9-4E0095A0942C}" destId="{0AF939B3-BC5F-4A9B-9741-5B7EB68793CF}" srcOrd="4" destOrd="0" parTransId="{E15432B9-271C-4115-9A64-226946B05AB0}" sibTransId="{0432F812-75CD-4F0F-8F13-289C9B45E7C8}"/>
    <dgm:cxn modelId="{D4D922A0-BFA0-4A0A-A692-459172A19415}" type="presOf" srcId="{AFA26259-54D0-48AD-9885-76F7E8033B2F}" destId="{ACABCED0-02B5-4FA6-8F57-20020F2720B2}" srcOrd="0" destOrd="0" presId="urn:microsoft.com/office/officeart/2005/8/layout/pyramid1"/>
    <dgm:cxn modelId="{97301B6F-A5CD-4726-87B1-2F9FEB2A8FEA}" type="presOf" srcId="{9C95403F-B55D-4339-A9CF-6B0FB31AA9C7}" destId="{2AEB7BD1-EE68-4E7D-A049-D8214A86E250}" srcOrd="1" destOrd="0" presId="urn:microsoft.com/office/officeart/2005/8/layout/pyramid1"/>
    <dgm:cxn modelId="{62D1E20B-2E50-44B9-9160-BB688EA59538}" type="presOf" srcId="{063AC69A-CAF5-431D-B53D-2DA628B2FA89}" destId="{328A4EDE-0A90-4539-8B5F-32BB9D181B56}" srcOrd="1" destOrd="0" presId="urn:microsoft.com/office/officeart/2005/8/layout/pyramid1"/>
    <dgm:cxn modelId="{D00F17FA-8F49-4988-998B-D96C75A6BD5D}" type="presOf" srcId="{D47FE899-5A6C-4B24-88EC-765F028B5EED}" destId="{95EF38B9-0C4E-4B0A-B350-B03CD31F77AB}" srcOrd="0" destOrd="0" presId="urn:microsoft.com/office/officeart/2005/8/layout/pyramid1"/>
    <dgm:cxn modelId="{8E7C7EF8-8FD9-4CB7-BDD8-8D47E8D968A5}" type="presOf" srcId="{9A8D30C0-8CCC-46D8-858F-1E7D9A0ADC6E}" destId="{666E37A6-C054-4B8A-B04B-6A4FFF4CE526}" srcOrd="1" destOrd="0" presId="urn:microsoft.com/office/officeart/2005/8/layout/pyramid1"/>
    <dgm:cxn modelId="{977FDCB3-37A3-4A3B-8AD5-03C764E24FF9}" srcId="{7755B076-F1BF-4401-9FE9-4E0095A0942C}" destId="{D47FE899-5A6C-4B24-88EC-765F028B5EED}" srcOrd="1" destOrd="0" parTransId="{557C2D18-D742-4CB1-B121-C8C0416EF57C}" sibTransId="{7F07E87A-CCC0-48CD-B0A8-697B07ED0648}"/>
    <dgm:cxn modelId="{DA942E13-741D-4C1C-A40E-B3384F3D1D5A}" type="presOf" srcId="{063AC69A-CAF5-431D-B53D-2DA628B2FA89}" destId="{512BA766-068C-4067-95E6-519E6CF8A22E}" srcOrd="0" destOrd="0" presId="urn:microsoft.com/office/officeart/2005/8/layout/pyramid1"/>
    <dgm:cxn modelId="{E1B7B112-8D21-4B42-A6A8-DEC95732EBC4}" type="presOf" srcId="{9A8D30C0-8CCC-46D8-858F-1E7D9A0ADC6E}" destId="{8C2A8D82-550D-433B-8155-AAF0E6AC756F}" srcOrd="0" destOrd="0" presId="urn:microsoft.com/office/officeart/2005/8/layout/pyramid1"/>
    <dgm:cxn modelId="{F5C860A4-C0F3-4547-9731-81BECA1CB719}" type="presOf" srcId="{D47FE899-5A6C-4B24-88EC-765F028B5EED}" destId="{763CEBA0-0097-4649-946A-08349A115376}" srcOrd="1" destOrd="0" presId="urn:microsoft.com/office/officeart/2005/8/layout/pyramid1"/>
    <dgm:cxn modelId="{F980F8A3-0D74-46A4-A2DC-BA2B099B91E3}" type="presOf" srcId="{0AF939B3-BC5F-4A9B-9741-5B7EB68793CF}" destId="{E265A230-2BCE-488E-B590-0B5D4D0B4B4E}" srcOrd="0" destOrd="0" presId="urn:microsoft.com/office/officeart/2005/8/layout/pyramid1"/>
    <dgm:cxn modelId="{D9B90C54-5E56-40E9-BB9D-F27A637EE749}" type="presOf" srcId="{7755B076-F1BF-4401-9FE9-4E0095A0942C}" destId="{AE7F21A4-2870-4EBA-831C-A136A45BE310}" srcOrd="0" destOrd="0" presId="urn:microsoft.com/office/officeart/2005/8/layout/pyramid1"/>
    <dgm:cxn modelId="{35350A66-0CE8-44D6-989D-523C4F5E8741}" srcId="{7755B076-F1BF-4401-9FE9-4E0095A0942C}" destId="{9C95403F-B55D-4339-A9CF-6B0FB31AA9C7}" srcOrd="2" destOrd="0" parTransId="{40678574-C00E-4B66-ACFF-4E2C4D11766F}" sibTransId="{9AA93804-ED13-4312-B236-A5F53F8C13D1}"/>
    <dgm:cxn modelId="{664A1A34-32B1-4567-9435-0CD8EEA49845}" type="presOf" srcId="{9C95403F-B55D-4339-A9CF-6B0FB31AA9C7}" destId="{9742AA08-D09E-4B36-B30D-DCE0E02F616B}" srcOrd="0" destOrd="0" presId="urn:microsoft.com/office/officeart/2005/8/layout/pyramid1"/>
    <dgm:cxn modelId="{A753B71B-BAF8-4178-B299-E0AE253F67A3}" srcId="{7755B076-F1BF-4401-9FE9-4E0095A0942C}" destId="{063AC69A-CAF5-431D-B53D-2DA628B2FA89}" srcOrd="0" destOrd="0" parTransId="{33EB466A-B748-48FC-A7F0-F8233BCCA20D}" sibTransId="{AD4AACA8-A3A5-41F3-80D8-32E151276D09}"/>
    <dgm:cxn modelId="{DC1F885E-829D-4DDB-99AD-26A1EAD4BBAB}" srcId="{7755B076-F1BF-4401-9FE9-4E0095A0942C}" destId="{9A8D30C0-8CCC-46D8-858F-1E7D9A0ADC6E}" srcOrd="5" destOrd="0" parTransId="{1A709F01-26FF-477C-BAA5-3F9BA2A5CEDC}" sibTransId="{6FA27E7F-E3F7-4473-8D97-F50D2B2A6DFA}"/>
    <dgm:cxn modelId="{4A698F46-09AE-495A-B655-E0A10A0244C6}" type="presParOf" srcId="{AE7F21A4-2870-4EBA-831C-A136A45BE310}" destId="{916CA83B-164E-4E54-B340-7CE04E5B0B12}" srcOrd="0" destOrd="0" presId="urn:microsoft.com/office/officeart/2005/8/layout/pyramid1"/>
    <dgm:cxn modelId="{58101E7B-6DD7-441F-BB82-63B477E8C772}" type="presParOf" srcId="{916CA83B-164E-4E54-B340-7CE04E5B0B12}" destId="{512BA766-068C-4067-95E6-519E6CF8A22E}" srcOrd="0" destOrd="0" presId="urn:microsoft.com/office/officeart/2005/8/layout/pyramid1"/>
    <dgm:cxn modelId="{A719BFF6-4DFC-4359-A06D-FD4A05F6F2E2}" type="presParOf" srcId="{916CA83B-164E-4E54-B340-7CE04E5B0B12}" destId="{328A4EDE-0A90-4539-8B5F-32BB9D181B56}" srcOrd="1" destOrd="0" presId="urn:microsoft.com/office/officeart/2005/8/layout/pyramid1"/>
    <dgm:cxn modelId="{557991CF-48A6-4F2A-90D9-5143D428B29A}" type="presParOf" srcId="{AE7F21A4-2870-4EBA-831C-A136A45BE310}" destId="{FE3C39EB-B4D0-417C-B2F5-F16DEB0E48C0}" srcOrd="1" destOrd="0" presId="urn:microsoft.com/office/officeart/2005/8/layout/pyramid1"/>
    <dgm:cxn modelId="{9DB1E2F4-33E7-432A-9B74-C481D012229A}" type="presParOf" srcId="{FE3C39EB-B4D0-417C-B2F5-F16DEB0E48C0}" destId="{95EF38B9-0C4E-4B0A-B350-B03CD31F77AB}" srcOrd="0" destOrd="0" presId="urn:microsoft.com/office/officeart/2005/8/layout/pyramid1"/>
    <dgm:cxn modelId="{C2058D1E-99C4-4F0B-8CFA-0927FCF91130}" type="presParOf" srcId="{FE3C39EB-B4D0-417C-B2F5-F16DEB0E48C0}" destId="{763CEBA0-0097-4649-946A-08349A115376}" srcOrd="1" destOrd="0" presId="urn:microsoft.com/office/officeart/2005/8/layout/pyramid1"/>
    <dgm:cxn modelId="{EEEC7AA4-F309-47BA-B564-04C2B74A176C}" type="presParOf" srcId="{AE7F21A4-2870-4EBA-831C-A136A45BE310}" destId="{46B8244B-5B9D-406A-8635-34ABAC341741}" srcOrd="2" destOrd="0" presId="urn:microsoft.com/office/officeart/2005/8/layout/pyramid1"/>
    <dgm:cxn modelId="{A9DA0F0F-BD2E-4DC6-B298-EA679C4E455D}" type="presParOf" srcId="{46B8244B-5B9D-406A-8635-34ABAC341741}" destId="{9742AA08-D09E-4B36-B30D-DCE0E02F616B}" srcOrd="0" destOrd="0" presId="urn:microsoft.com/office/officeart/2005/8/layout/pyramid1"/>
    <dgm:cxn modelId="{AE813E32-EF82-42BE-9D70-13BBF275EE60}" type="presParOf" srcId="{46B8244B-5B9D-406A-8635-34ABAC341741}" destId="{2AEB7BD1-EE68-4E7D-A049-D8214A86E250}" srcOrd="1" destOrd="0" presId="urn:microsoft.com/office/officeart/2005/8/layout/pyramid1"/>
    <dgm:cxn modelId="{35E51675-01C2-41E2-81BD-458E535E5779}" type="presParOf" srcId="{AE7F21A4-2870-4EBA-831C-A136A45BE310}" destId="{1C8CBDD1-E8AA-469F-96F2-021D5E7079B2}" srcOrd="3" destOrd="0" presId="urn:microsoft.com/office/officeart/2005/8/layout/pyramid1"/>
    <dgm:cxn modelId="{8391A2F2-A9A6-4F6C-8E3E-7207206CBB9F}" type="presParOf" srcId="{1C8CBDD1-E8AA-469F-96F2-021D5E7079B2}" destId="{ACABCED0-02B5-4FA6-8F57-20020F2720B2}" srcOrd="0" destOrd="0" presId="urn:microsoft.com/office/officeart/2005/8/layout/pyramid1"/>
    <dgm:cxn modelId="{E6EAF549-A93C-45D6-9461-5764CACDE9A9}" type="presParOf" srcId="{1C8CBDD1-E8AA-469F-96F2-021D5E7079B2}" destId="{CD5FAED5-9815-4F26-BD32-97C6D12E966E}" srcOrd="1" destOrd="0" presId="urn:microsoft.com/office/officeart/2005/8/layout/pyramid1"/>
    <dgm:cxn modelId="{500E1ED5-522E-485B-A607-91D3012564D1}" type="presParOf" srcId="{AE7F21A4-2870-4EBA-831C-A136A45BE310}" destId="{D4626548-4763-4B24-95F4-4880AC623170}" srcOrd="4" destOrd="0" presId="urn:microsoft.com/office/officeart/2005/8/layout/pyramid1"/>
    <dgm:cxn modelId="{7762AAF0-BD82-4350-B72A-0290D618491E}" type="presParOf" srcId="{D4626548-4763-4B24-95F4-4880AC623170}" destId="{E265A230-2BCE-488E-B590-0B5D4D0B4B4E}" srcOrd="0" destOrd="0" presId="urn:microsoft.com/office/officeart/2005/8/layout/pyramid1"/>
    <dgm:cxn modelId="{5EEF54FC-5824-4EF8-94C2-AE5B90E6FBD3}" type="presParOf" srcId="{D4626548-4763-4B24-95F4-4880AC623170}" destId="{3A4144E1-C625-4E22-A4A8-5280A9254D81}" srcOrd="1" destOrd="0" presId="urn:microsoft.com/office/officeart/2005/8/layout/pyramid1"/>
    <dgm:cxn modelId="{84697049-E664-41BD-BAFD-50543424EC48}" type="presParOf" srcId="{AE7F21A4-2870-4EBA-831C-A136A45BE310}" destId="{EFBAE8BB-ED5A-4071-9618-F2B9B6E62E95}" srcOrd="5" destOrd="0" presId="urn:microsoft.com/office/officeart/2005/8/layout/pyramid1"/>
    <dgm:cxn modelId="{66FC1624-CED1-43FA-9DD6-BCB385B49374}" type="presParOf" srcId="{EFBAE8BB-ED5A-4071-9618-F2B9B6E62E95}" destId="{8C2A8D82-550D-433B-8155-AAF0E6AC756F}" srcOrd="0" destOrd="0" presId="urn:microsoft.com/office/officeart/2005/8/layout/pyramid1"/>
    <dgm:cxn modelId="{2DCCD008-E853-4ED1-91BB-0D2B048E0CC0}" type="presParOf" srcId="{EFBAE8BB-ED5A-4071-9618-F2B9B6E62E95}" destId="{666E37A6-C054-4B8A-B04B-6A4FFF4CE526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19BB7-049C-49EE-88D3-AAC8C9932E65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01AE0365-3B1D-44B1-A9F9-4A1760D62B4A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</a:rPr>
            <a:t>Erken Ölüm</a:t>
          </a:r>
          <a:endParaRPr lang="en-GB" sz="2400" dirty="0">
            <a:solidFill>
              <a:schemeClr val="bg1"/>
            </a:solidFill>
          </a:endParaRPr>
        </a:p>
      </dgm:t>
    </dgm:pt>
    <dgm:pt modelId="{8898E07B-3CBA-4EA9-8840-8B734C8F6B2F}" type="parTrans" cxnId="{AC651DFC-C28B-4754-9554-8FF833D97E8F}">
      <dgm:prSet/>
      <dgm:spPr/>
      <dgm:t>
        <a:bodyPr/>
        <a:lstStyle/>
        <a:p>
          <a:endParaRPr lang="en-GB"/>
        </a:p>
      </dgm:t>
    </dgm:pt>
    <dgm:pt modelId="{D208CF6A-B38C-4089-9606-5812D8727A2D}" type="sibTrans" cxnId="{AC651DFC-C28B-4754-9554-8FF833D97E8F}">
      <dgm:prSet/>
      <dgm:spPr/>
      <dgm:t>
        <a:bodyPr/>
        <a:lstStyle/>
        <a:p>
          <a:endParaRPr lang="en-GB"/>
        </a:p>
      </dgm:t>
    </dgm:pt>
    <dgm:pt modelId="{3B05B241-5DD4-441D-95E9-DB1AE949EBBB}">
      <dgm:prSet phldrT="[Metin]" custT="1"/>
      <dgm:spPr>
        <a:solidFill>
          <a:srgbClr val="FF33CC"/>
        </a:solidFill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</a:rPr>
            <a:t>Depresyon</a:t>
          </a:r>
          <a:endParaRPr lang="en-GB" sz="3200" dirty="0">
            <a:solidFill>
              <a:schemeClr val="bg1"/>
            </a:solidFill>
          </a:endParaRPr>
        </a:p>
      </dgm:t>
    </dgm:pt>
    <dgm:pt modelId="{E3E113E8-F6E2-46A8-9561-AE4B1BFBE00B}" type="parTrans" cxnId="{67D8A87F-9E98-452C-A5E1-120390881778}">
      <dgm:prSet/>
      <dgm:spPr/>
      <dgm:t>
        <a:bodyPr/>
        <a:lstStyle/>
        <a:p>
          <a:endParaRPr lang="en-GB"/>
        </a:p>
      </dgm:t>
    </dgm:pt>
    <dgm:pt modelId="{7B5911A1-67A4-4B03-B2EC-56D179FEA2C1}" type="sibTrans" cxnId="{67D8A87F-9E98-452C-A5E1-120390881778}">
      <dgm:prSet/>
      <dgm:spPr/>
      <dgm:t>
        <a:bodyPr/>
        <a:lstStyle/>
        <a:p>
          <a:endParaRPr lang="en-GB"/>
        </a:p>
      </dgm:t>
    </dgm:pt>
    <dgm:pt modelId="{1A5C9FE8-A81E-4201-946C-220AC647376E}">
      <dgm:prSet phldrT="[Metin]" custT="1"/>
      <dgm:spPr>
        <a:solidFill>
          <a:srgbClr val="9966FF"/>
        </a:solidFill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</a:rPr>
            <a:t>Cinsel İstismar</a:t>
          </a:r>
          <a:endParaRPr lang="en-GB" sz="3200" dirty="0">
            <a:solidFill>
              <a:schemeClr val="bg1"/>
            </a:solidFill>
          </a:endParaRPr>
        </a:p>
      </dgm:t>
    </dgm:pt>
    <dgm:pt modelId="{EC1FF587-031A-4756-8281-09757D274009}" type="parTrans" cxnId="{D3E445A6-3E4A-480F-A8F7-C342E0305303}">
      <dgm:prSet/>
      <dgm:spPr/>
      <dgm:t>
        <a:bodyPr/>
        <a:lstStyle/>
        <a:p>
          <a:endParaRPr lang="en-GB"/>
        </a:p>
      </dgm:t>
    </dgm:pt>
    <dgm:pt modelId="{12F6F1FB-A04F-460C-A06D-03E5BD5875A2}" type="sibTrans" cxnId="{D3E445A6-3E4A-480F-A8F7-C342E0305303}">
      <dgm:prSet/>
      <dgm:spPr/>
      <dgm:t>
        <a:bodyPr/>
        <a:lstStyle/>
        <a:p>
          <a:endParaRPr lang="en-GB"/>
        </a:p>
      </dgm:t>
    </dgm:pt>
    <dgm:pt modelId="{CFD0CF31-3116-41DD-AB39-86CEB5F4252B}">
      <dgm:prSet phldrT="[Metin]" custT="1"/>
      <dgm:spPr>
        <a:solidFill>
          <a:srgbClr val="D21E51"/>
        </a:solidFill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</a:rPr>
            <a:t>Aşırı yemek</a:t>
          </a:r>
          <a:endParaRPr lang="en-GB" sz="3200" dirty="0">
            <a:solidFill>
              <a:schemeClr val="bg1"/>
            </a:solidFill>
          </a:endParaRPr>
        </a:p>
      </dgm:t>
    </dgm:pt>
    <dgm:pt modelId="{EC5272A3-FC4B-4F6E-84C6-19FD5895383A}" type="parTrans" cxnId="{609513EC-8648-40B8-9267-D2C1324260B9}">
      <dgm:prSet/>
      <dgm:spPr/>
      <dgm:t>
        <a:bodyPr/>
        <a:lstStyle/>
        <a:p>
          <a:endParaRPr lang="en-GB"/>
        </a:p>
      </dgm:t>
    </dgm:pt>
    <dgm:pt modelId="{8BA66388-CEDA-42B9-837C-A48960A21D99}" type="sibTrans" cxnId="{609513EC-8648-40B8-9267-D2C1324260B9}">
      <dgm:prSet/>
      <dgm:spPr/>
      <dgm:t>
        <a:bodyPr/>
        <a:lstStyle/>
        <a:p>
          <a:endParaRPr lang="en-GB"/>
        </a:p>
      </dgm:t>
    </dgm:pt>
    <dgm:pt modelId="{7A2013FD-5D49-4688-8007-9AB75446BE60}">
      <dgm:prSet phldrT="[Metin]" custT="1"/>
      <dgm:spPr>
        <a:solidFill>
          <a:srgbClr val="00B0F0"/>
        </a:solidFill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</a:rPr>
            <a:t>Diyabet</a:t>
          </a:r>
          <a:endParaRPr lang="en-GB" sz="3200" dirty="0">
            <a:solidFill>
              <a:schemeClr val="bg1"/>
            </a:solidFill>
          </a:endParaRPr>
        </a:p>
      </dgm:t>
    </dgm:pt>
    <dgm:pt modelId="{494A63A6-EA30-4609-A158-9EB348CCFD87}" type="parTrans" cxnId="{63D24E3A-56D6-42C5-B2D4-CDC9942A168A}">
      <dgm:prSet/>
      <dgm:spPr/>
      <dgm:t>
        <a:bodyPr/>
        <a:lstStyle/>
        <a:p>
          <a:endParaRPr lang="en-GB"/>
        </a:p>
      </dgm:t>
    </dgm:pt>
    <dgm:pt modelId="{11619E36-3D4D-435B-8538-F0FC9878A384}" type="sibTrans" cxnId="{63D24E3A-56D6-42C5-B2D4-CDC9942A168A}">
      <dgm:prSet/>
      <dgm:spPr/>
      <dgm:t>
        <a:bodyPr/>
        <a:lstStyle/>
        <a:p>
          <a:endParaRPr lang="en-GB"/>
        </a:p>
      </dgm:t>
    </dgm:pt>
    <dgm:pt modelId="{6FAE5F64-7910-437C-BB85-1686A98BADAB}" type="pres">
      <dgm:prSet presAssocID="{01A19BB7-049C-49EE-88D3-AAC8C9932E65}" presName="Name0" presStyleCnt="0">
        <dgm:presLayoutVars>
          <dgm:dir/>
          <dgm:animLvl val="lvl"/>
          <dgm:resizeHandles val="exact"/>
        </dgm:presLayoutVars>
      </dgm:prSet>
      <dgm:spPr/>
    </dgm:pt>
    <dgm:pt modelId="{E775F9D2-99AB-4AFB-B05D-BC9AC0B1139C}" type="pres">
      <dgm:prSet presAssocID="{01AE0365-3B1D-44B1-A9F9-4A1760D62B4A}" presName="Name8" presStyleCnt="0"/>
      <dgm:spPr/>
    </dgm:pt>
    <dgm:pt modelId="{8A686E14-CA24-41AE-9383-D41539143555}" type="pres">
      <dgm:prSet presAssocID="{01AE0365-3B1D-44B1-A9F9-4A1760D62B4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739BC6-12F4-4753-9E5E-34798ACB11F2}" type="pres">
      <dgm:prSet presAssocID="{01AE0365-3B1D-44B1-A9F9-4A1760D62B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27B8BE-06B2-44EA-B705-9E7C220C2253}" type="pres">
      <dgm:prSet presAssocID="{7A2013FD-5D49-4688-8007-9AB75446BE60}" presName="Name8" presStyleCnt="0"/>
      <dgm:spPr/>
    </dgm:pt>
    <dgm:pt modelId="{5E74F290-F5CB-4C8E-94F5-AF2EF299957D}" type="pres">
      <dgm:prSet presAssocID="{7A2013FD-5D49-4688-8007-9AB75446BE6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EA26D6-EB16-4057-BB44-B8A0E211F6FE}" type="pres">
      <dgm:prSet presAssocID="{7A2013FD-5D49-4688-8007-9AB75446BE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34FB47-66F5-40C3-91B6-76464B65DBA4}" type="pres">
      <dgm:prSet presAssocID="{CFD0CF31-3116-41DD-AB39-86CEB5F4252B}" presName="Name8" presStyleCnt="0"/>
      <dgm:spPr/>
    </dgm:pt>
    <dgm:pt modelId="{E343EA36-AB42-49F5-A98B-FE6C8F7C5C44}" type="pres">
      <dgm:prSet presAssocID="{CFD0CF31-3116-41DD-AB39-86CEB5F4252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9DD92-B3B4-43B9-80A7-0E728572F702}" type="pres">
      <dgm:prSet presAssocID="{CFD0CF31-3116-41DD-AB39-86CEB5F42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FB16E6-3F26-4352-B949-6A6D794543A3}" type="pres">
      <dgm:prSet presAssocID="{3B05B241-5DD4-441D-95E9-DB1AE949EBBB}" presName="Name8" presStyleCnt="0"/>
      <dgm:spPr/>
    </dgm:pt>
    <dgm:pt modelId="{E3977747-B813-44FB-ADC9-C52E58D08184}" type="pres">
      <dgm:prSet presAssocID="{3B05B241-5DD4-441D-95E9-DB1AE949EBBB}" presName="level" presStyleLbl="node1" presStyleIdx="3" presStyleCnt="5" custLinFactNeighborX="782" custLinFactNeighborY="36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82A0E9-57ED-447F-B049-FA02C04F322D}" type="pres">
      <dgm:prSet presAssocID="{3B05B241-5DD4-441D-95E9-DB1AE949EB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31139-10B5-4B9D-9D2F-C4B767300339}" type="pres">
      <dgm:prSet presAssocID="{1A5C9FE8-A81E-4201-946C-220AC647376E}" presName="Name8" presStyleCnt="0"/>
      <dgm:spPr/>
    </dgm:pt>
    <dgm:pt modelId="{6847A20E-5B7F-438C-8741-DC493298288F}" type="pres">
      <dgm:prSet presAssocID="{1A5C9FE8-A81E-4201-946C-220AC647376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24C56C-FC43-4CEE-A946-1B7600871056}" type="pres">
      <dgm:prSet presAssocID="{1A5C9FE8-A81E-4201-946C-220AC64737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27317A-CC6A-4DB4-B5A9-0DB32042070F}" type="presOf" srcId="{1A5C9FE8-A81E-4201-946C-220AC647376E}" destId="{8B24C56C-FC43-4CEE-A946-1B7600871056}" srcOrd="1" destOrd="0" presId="urn:microsoft.com/office/officeart/2005/8/layout/pyramid1"/>
    <dgm:cxn modelId="{CFAC7BC2-A621-48FD-81FF-66C3C8F7F720}" type="presOf" srcId="{7A2013FD-5D49-4688-8007-9AB75446BE60}" destId="{F6EA26D6-EB16-4057-BB44-B8A0E211F6FE}" srcOrd="1" destOrd="0" presId="urn:microsoft.com/office/officeart/2005/8/layout/pyramid1"/>
    <dgm:cxn modelId="{63746C58-B9CE-46B6-99B1-054961F05948}" type="presOf" srcId="{3B05B241-5DD4-441D-95E9-DB1AE949EBBB}" destId="{6D82A0E9-57ED-447F-B049-FA02C04F322D}" srcOrd="1" destOrd="0" presId="urn:microsoft.com/office/officeart/2005/8/layout/pyramid1"/>
    <dgm:cxn modelId="{67D8A87F-9E98-452C-A5E1-120390881778}" srcId="{01A19BB7-049C-49EE-88D3-AAC8C9932E65}" destId="{3B05B241-5DD4-441D-95E9-DB1AE949EBBB}" srcOrd="3" destOrd="0" parTransId="{E3E113E8-F6E2-46A8-9561-AE4B1BFBE00B}" sibTransId="{7B5911A1-67A4-4B03-B2EC-56D179FEA2C1}"/>
    <dgm:cxn modelId="{ACC09280-F102-4634-8AC0-EF374E4BBE33}" type="presOf" srcId="{3B05B241-5DD4-441D-95E9-DB1AE949EBBB}" destId="{E3977747-B813-44FB-ADC9-C52E58D08184}" srcOrd="0" destOrd="0" presId="urn:microsoft.com/office/officeart/2005/8/layout/pyramid1"/>
    <dgm:cxn modelId="{609513EC-8648-40B8-9267-D2C1324260B9}" srcId="{01A19BB7-049C-49EE-88D3-AAC8C9932E65}" destId="{CFD0CF31-3116-41DD-AB39-86CEB5F4252B}" srcOrd="2" destOrd="0" parTransId="{EC5272A3-FC4B-4F6E-84C6-19FD5895383A}" sibTransId="{8BA66388-CEDA-42B9-837C-A48960A21D99}"/>
    <dgm:cxn modelId="{63D24E3A-56D6-42C5-B2D4-CDC9942A168A}" srcId="{01A19BB7-049C-49EE-88D3-AAC8C9932E65}" destId="{7A2013FD-5D49-4688-8007-9AB75446BE60}" srcOrd="1" destOrd="0" parTransId="{494A63A6-EA30-4609-A158-9EB348CCFD87}" sibTransId="{11619E36-3D4D-435B-8538-F0FC9878A384}"/>
    <dgm:cxn modelId="{D3E445A6-3E4A-480F-A8F7-C342E0305303}" srcId="{01A19BB7-049C-49EE-88D3-AAC8C9932E65}" destId="{1A5C9FE8-A81E-4201-946C-220AC647376E}" srcOrd="4" destOrd="0" parTransId="{EC1FF587-031A-4756-8281-09757D274009}" sibTransId="{12F6F1FB-A04F-460C-A06D-03E5BD5875A2}"/>
    <dgm:cxn modelId="{0975587B-1ECA-45C9-B4A8-890F70CECA3E}" type="presOf" srcId="{CFD0CF31-3116-41DD-AB39-86CEB5F4252B}" destId="{E343EA36-AB42-49F5-A98B-FE6C8F7C5C44}" srcOrd="0" destOrd="0" presId="urn:microsoft.com/office/officeart/2005/8/layout/pyramid1"/>
    <dgm:cxn modelId="{ADCD17B2-C18C-455C-8693-A55408A32618}" type="presOf" srcId="{7A2013FD-5D49-4688-8007-9AB75446BE60}" destId="{5E74F290-F5CB-4C8E-94F5-AF2EF299957D}" srcOrd="0" destOrd="0" presId="urn:microsoft.com/office/officeart/2005/8/layout/pyramid1"/>
    <dgm:cxn modelId="{3A89FFBC-9F52-4D59-B8DB-5DC47DFB384E}" type="presOf" srcId="{CFD0CF31-3116-41DD-AB39-86CEB5F4252B}" destId="{C6B9DD92-B3B4-43B9-80A7-0E728572F702}" srcOrd="1" destOrd="0" presId="urn:microsoft.com/office/officeart/2005/8/layout/pyramid1"/>
    <dgm:cxn modelId="{2506FF89-3B14-4852-9ECE-8DE1E61BF842}" type="presOf" srcId="{01AE0365-3B1D-44B1-A9F9-4A1760D62B4A}" destId="{B4739BC6-12F4-4753-9E5E-34798ACB11F2}" srcOrd="1" destOrd="0" presId="urn:microsoft.com/office/officeart/2005/8/layout/pyramid1"/>
    <dgm:cxn modelId="{72D39ACB-D9B4-4A8C-A798-9CDBB800E87F}" type="presOf" srcId="{1A5C9FE8-A81E-4201-946C-220AC647376E}" destId="{6847A20E-5B7F-438C-8741-DC493298288F}" srcOrd="0" destOrd="0" presId="urn:microsoft.com/office/officeart/2005/8/layout/pyramid1"/>
    <dgm:cxn modelId="{AC651DFC-C28B-4754-9554-8FF833D97E8F}" srcId="{01A19BB7-049C-49EE-88D3-AAC8C9932E65}" destId="{01AE0365-3B1D-44B1-A9F9-4A1760D62B4A}" srcOrd="0" destOrd="0" parTransId="{8898E07B-3CBA-4EA9-8840-8B734C8F6B2F}" sibTransId="{D208CF6A-B38C-4089-9606-5812D8727A2D}"/>
    <dgm:cxn modelId="{224EA3E3-C3A2-470A-B448-E5C47F6BC8FE}" type="presOf" srcId="{01AE0365-3B1D-44B1-A9F9-4A1760D62B4A}" destId="{8A686E14-CA24-41AE-9383-D41539143555}" srcOrd="0" destOrd="0" presId="urn:microsoft.com/office/officeart/2005/8/layout/pyramid1"/>
    <dgm:cxn modelId="{5FC77DCF-F888-4E97-98C3-65CE45B074F3}" type="presOf" srcId="{01A19BB7-049C-49EE-88D3-AAC8C9932E65}" destId="{6FAE5F64-7910-437C-BB85-1686A98BADAB}" srcOrd="0" destOrd="0" presId="urn:microsoft.com/office/officeart/2005/8/layout/pyramid1"/>
    <dgm:cxn modelId="{4B54C8FE-0387-46B7-930C-9FBC9569820F}" type="presParOf" srcId="{6FAE5F64-7910-437C-BB85-1686A98BADAB}" destId="{E775F9D2-99AB-4AFB-B05D-BC9AC0B1139C}" srcOrd="0" destOrd="0" presId="urn:microsoft.com/office/officeart/2005/8/layout/pyramid1"/>
    <dgm:cxn modelId="{F802AFCC-252B-4BB7-89F2-076A9E52C2DE}" type="presParOf" srcId="{E775F9D2-99AB-4AFB-B05D-BC9AC0B1139C}" destId="{8A686E14-CA24-41AE-9383-D41539143555}" srcOrd="0" destOrd="0" presId="urn:microsoft.com/office/officeart/2005/8/layout/pyramid1"/>
    <dgm:cxn modelId="{E816D0F2-06AB-46B2-8919-AB7CDDE13AD3}" type="presParOf" srcId="{E775F9D2-99AB-4AFB-B05D-BC9AC0B1139C}" destId="{B4739BC6-12F4-4753-9E5E-34798ACB11F2}" srcOrd="1" destOrd="0" presId="urn:microsoft.com/office/officeart/2005/8/layout/pyramid1"/>
    <dgm:cxn modelId="{E6BA79B5-0E37-454A-A620-81D665145CC8}" type="presParOf" srcId="{6FAE5F64-7910-437C-BB85-1686A98BADAB}" destId="{BB27B8BE-06B2-44EA-B705-9E7C220C2253}" srcOrd="1" destOrd="0" presId="urn:microsoft.com/office/officeart/2005/8/layout/pyramid1"/>
    <dgm:cxn modelId="{08A4ECEB-D66E-42C8-813A-2557ADE03CD2}" type="presParOf" srcId="{BB27B8BE-06B2-44EA-B705-9E7C220C2253}" destId="{5E74F290-F5CB-4C8E-94F5-AF2EF299957D}" srcOrd="0" destOrd="0" presId="urn:microsoft.com/office/officeart/2005/8/layout/pyramid1"/>
    <dgm:cxn modelId="{07FD87B1-8EE8-4C2D-AB9F-EEF03E387195}" type="presParOf" srcId="{BB27B8BE-06B2-44EA-B705-9E7C220C2253}" destId="{F6EA26D6-EB16-4057-BB44-B8A0E211F6FE}" srcOrd="1" destOrd="0" presId="urn:microsoft.com/office/officeart/2005/8/layout/pyramid1"/>
    <dgm:cxn modelId="{544DD968-D4EC-44EE-A2D3-0B9E16BAE1CF}" type="presParOf" srcId="{6FAE5F64-7910-437C-BB85-1686A98BADAB}" destId="{B034FB47-66F5-40C3-91B6-76464B65DBA4}" srcOrd="2" destOrd="0" presId="urn:microsoft.com/office/officeart/2005/8/layout/pyramid1"/>
    <dgm:cxn modelId="{F0A0789D-0A11-4346-9918-91E342DBE7C1}" type="presParOf" srcId="{B034FB47-66F5-40C3-91B6-76464B65DBA4}" destId="{E343EA36-AB42-49F5-A98B-FE6C8F7C5C44}" srcOrd="0" destOrd="0" presId="urn:microsoft.com/office/officeart/2005/8/layout/pyramid1"/>
    <dgm:cxn modelId="{6A8B9B7C-5113-4C4E-8B29-4494D0F06CE7}" type="presParOf" srcId="{B034FB47-66F5-40C3-91B6-76464B65DBA4}" destId="{C6B9DD92-B3B4-43B9-80A7-0E728572F702}" srcOrd="1" destOrd="0" presId="urn:microsoft.com/office/officeart/2005/8/layout/pyramid1"/>
    <dgm:cxn modelId="{14EE1483-C586-4B0A-9139-A5BECC51E5FB}" type="presParOf" srcId="{6FAE5F64-7910-437C-BB85-1686A98BADAB}" destId="{EDFB16E6-3F26-4352-B949-6A6D794543A3}" srcOrd="3" destOrd="0" presId="urn:microsoft.com/office/officeart/2005/8/layout/pyramid1"/>
    <dgm:cxn modelId="{C4D6B140-1821-47C6-86E1-4AAB6881DBBD}" type="presParOf" srcId="{EDFB16E6-3F26-4352-B949-6A6D794543A3}" destId="{E3977747-B813-44FB-ADC9-C52E58D08184}" srcOrd="0" destOrd="0" presId="urn:microsoft.com/office/officeart/2005/8/layout/pyramid1"/>
    <dgm:cxn modelId="{B3FA9B9E-ACFA-4997-BD87-843D2269DFC3}" type="presParOf" srcId="{EDFB16E6-3F26-4352-B949-6A6D794543A3}" destId="{6D82A0E9-57ED-447F-B049-FA02C04F322D}" srcOrd="1" destOrd="0" presId="urn:microsoft.com/office/officeart/2005/8/layout/pyramid1"/>
    <dgm:cxn modelId="{1AB4FA7D-7CF2-4AF0-9CE2-5A5B502DBFBD}" type="presParOf" srcId="{6FAE5F64-7910-437C-BB85-1686A98BADAB}" destId="{B2E31139-10B5-4B9D-9D2F-C4B767300339}" srcOrd="4" destOrd="0" presId="urn:microsoft.com/office/officeart/2005/8/layout/pyramid1"/>
    <dgm:cxn modelId="{8FCAF1B5-635A-4665-BC5B-6E8C0C31EE27}" type="presParOf" srcId="{B2E31139-10B5-4B9D-9D2F-C4B767300339}" destId="{6847A20E-5B7F-438C-8741-DC493298288F}" srcOrd="0" destOrd="0" presId="urn:microsoft.com/office/officeart/2005/8/layout/pyramid1"/>
    <dgm:cxn modelId="{B63F2E98-4CCB-44E3-8CE2-1B28302479FC}" type="presParOf" srcId="{B2E31139-10B5-4B9D-9D2F-C4B767300339}" destId="{8B24C56C-FC43-4CEE-A946-1B7600871056}" srcOrd="1" destOrd="0" presId="urn:microsoft.com/office/officeart/2005/8/layout/pyramid1"/>
  </dgm:cxnLst>
  <dgm:bg>
    <a:gradFill flip="none" rotWithShape="1">
      <a:gsLst>
        <a:gs pos="0">
          <a:schemeClr val="accent1">
            <a:lumMod val="40000"/>
            <a:lumOff val="60000"/>
            <a:tint val="66000"/>
            <a:satMod val="160000"/>
          </a:schemeClr>
        </a:gs>
        <a:gs pos="50000">
          <a:schemeClr val="accent1">
            <a:lumMod val="40000"/>
            <a:lumOff val="60000"/>
            <a:tint val="44500"/>
            <a:satMod val="160000"/>
          </a:schemeClr>
        </a:gs>
        <a:gs pos="100000">
          <a:schemeClr val="accent1">
            <a:lumMod val="40000"/>
            <a:lumOff val="60000"/>
            <a:tint val="23500"/>
            <a:satMod val="160000"/>
          </a:schemeClr>
        </a:gs>
      </a:gsLst>
      <a:path path="circle">
        <a:fillToRect l="100000" t="100000"/>
      </a:path>
      <a:tileRect r="-100000" b="-100000"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800766-A9CC-4072-B0B8-F10E0D2ECBF0}">
      <dsp:nvSpPr>
        <dsp:cNvPr id="0" name=""/>
        <dsp:cNvSpPr/>
      </dsp:nvSpPr>
      <dsp:spPr>
        <a:xfrm>
          <a:off x="2571" y="102165"/>
          <a:ext cx="2507456" cy="7750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33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0 OÇY</a:t>
          </a:r>
          <a:endParaRPr lang="en-GB" sz="1900" kern="1200" dirty="0"/>
        </a:p>
      </dsp:txBody>
      <dsp:txXfrm>
        <a:off x="2571" y="102165"/>
        <a:ext cx="2507456" cy="775091"/>
      </dsp:txXfrm>
    </dsp:sp>
    <dsp:sp modelId="{C54328D0-3A27-426C-B700-6BCD694423DD}">
      <dsp:nvSpPr>
        <dsp:cNvPr id="0" name=""/>
        <dsp:cNvSpPr/>
      </dsp:nvSpPr>
      <dsp:spPr>
        <a:xfrm>
          <a:off x="2571" y="877256"/>
          <a:ext cx="2507456" cy="354653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16</a:t>
          </a:r>
          <a:r>
            <a:rPr lang="tr-TR" sz="1900" kern="1200" smtClean="0"/>
            <a:t> kişiden birisi sigara içiyor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69</a:t>
          </a:r>
          <a:r>
            <a:rPr lang="tr-TR" sz="1900" kern="1200" dirty="0" smtClean="0"/>
            <a:t> kişiden birisi alkolik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480</a:t>
          </a:r>
          <a:r>
            <a:rPr lang="tr-TR" sz="1900" kern="1200" smtClean="0"/>
            <a:t> kişiden birisi madde kullanıyor.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14</a:t>
          </a:r>
          <a:r>
            <a:rPr lang="tr-TR" sz="1900" kern="1200" smtClean="0"/>
            <a:t> kişiden birisi kalp hastalığına yakalanıyor.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96</a:t>
          </a:r>
          <a:r>
            <a:rPr lang="tr-TR" sz="1900" kern="1200" smtClean="0"/>
            <a:t> kişiden birisi intihar girişiminde bulunuyor.</a:t>
          </a:r>
          <a:endParaRPr lang="en-GB" sz="1900" kern="1200" dirty="0"/>
        </a:p>
      </dsp:txBody>
      <dsp:txXfrm>
        <a:off x="2571" y="877256"/>
        <a:ext cx="2507456" cy="3546539"/>
      </dsp:txXfrm>
    </dsp:sp>
    <dsp:sp modelId="{A519D679-0D6A-4FA3-9490-4A50D1FB6B5E}">
      <dsp:nvSpPr>
        <dsp:cNvPr id="0" name=""/>
        <dsp:cNvSpPr/>
      </dsp:nvSpPr>
      <dsp:spPr>
        <a:xfrm>
          <a:off x="2861071" y="102165"/>
          <a:ext cx="2507456" cy="7750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51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1-3 OÇY</a:t>
          </a:r>
          <a:endParaRPr lang="en-GB" sz="1900" kern="1200" dirty="0"/>
        </a:p>
      </dsp:txBody>
      <dsp:txXfrm>
        <a:off x="2861071" y="102165"/>
        <a:ext cx="2507456" cy="775091"/>
      </dsp:txXfrm>
    </dsp:sp>
    <dsp:sp modelId="{8B5F8E8A-104E-429F-AF36-B06C9EAB80EE}">
      <dsp:nvSpPr>
        <dsp:cNvPr id="0" name=""/>
        <dsp:cNvSpPr/>
      </dsp:nvSpPr>
      <dsp:spPr>
        <a:xfrm>
          <a:off x="2861071" y="877256"/>
          <a:ext cx="2507456" cy="354653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9</a:t>
          </a:r>
          <a:r>
            <a:rPr lang="tr-TR" sz="1900" kern="1200" smtClean="0"/>
            <a:t> kişiden birisi sigara içiyor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9</a:t>
          </a:r>
          <a:r>
            <a:rPr lang="tr-TR" sz="1900" kern="1200" smtClean="0"/>
            <a:t> kişiden birisi alkolik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43</a:t>
          </a:r>
          <a:r>
            <a:rPr lang="tr-TR" sz="1900" kern="1200" smtClean="0"/>
            <a:t> kişiden birisi madde kullanıyor.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7</a:t>
          </a:r>
          <a:r>
            <a:rPr lang="tr-TR" sz="1900" kern="1200" smtClean="0"/>
            <a:t> kişiden birisi kalp hastalığına yakalanıyor.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10</a:t>
          </a:r>
          <a:r>
            <a:rPr lang="tr-TR" sz="1900" kern="1200" smtClean="0"/>
            <a:t> kişiden birisi intihar girişiminde bulunuyor.</a:t>
          </a:r>
          <a:endParaRPr lang="en-GB" sz="1900" kern="1200" dirty="0"/>
        </a:p>
      </dsp:txBody>
      <dsp:txXfrm>
        <a:off x="2861071" y="877256"/>
        <a:ext cx="2507456" cy="3546539"/>
      </dsp:txXfrm>
    </dsp:sp>
    <dsp:sp modelId="{8B0FF60F-B930-4E5D-A55F-631559B23DDC}">
      <dsp:nvSpPr>
        <dsp:cNvPr id="0" name=""/>
        <dsp:cNvSpPr/>
      </dsp:nvSpPr>
      <dsp:spPr>
        <a:xfrm>
          <a:off x="5719571" y="102165"/>
          <a:ext cx="2507456" cy="7750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16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4-8 OÇY</a:t>
          </a:r>
          <a:endParaRPr lang="en-GB" sz="1900" kern="1200" dirty="0"/>
        </a:p>
      </dsp:txBody>
      <dsp:txXfrm>
        <a:off x="5719571" y="102165"/>
        <a:ext cx="2507456" cy="775091"/>
      </dsp:txXfrm>
    </dsp:sp>
    <dsp:sp modelId="{A176BCBD-E8A0-4CCE-902E-910418892E72}">
      <dsp:nvSpPr>
        <dsp:cNvPr id="0" name=""/>
        <dsp:cNvSpPr/>
      </dsp:nvSpPr>
      <dsp:spPr>
        <a:xfrm>
          <a:off x="5719571" y="877256"/>
          <a:ext cx="2507456" cy="354653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6</a:t>
          </a:r>
          <a:r>
            <a:rPr lang="tr-TR" sz="1900" kern="1200" smtClean="0"/>
            <a:t> kişiden birisi sigara içiyor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6</a:t>
          </a:r>
          <a:r>
            <a:rPr lang="tr-TR" sz="1900" kern="1200" smtClean="0"/>
            <a:t> kişiden birisi alkolik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30</a:t>
          </a:r>
          <a:r>
            <a:rPr lang="tr-TR" sz="1900" kern="1200" smtClean="0"/>
            <a:t> kişiden birisi madde kullanıyor.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6 </a:t>
          </a:r>
          <a:r>
            <a:rPr lang="tr-TR" sz="1900" kern="1200" smtClean="0"/>
            <a:t>kişiden birisi kalp hastalığına yakalanıyor.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smtClean="0"/>
            <a:t>5</a:t>
          </a:r>
          <a:r>
            <a:rPr lang="tr-TR" sz="1900" kern="1200" smtClean="0"/>
            <a:t> kişiden birisi intihar girişiminde bulunuyor.</a:t>
          </a:r>
          <a:endParaRPr lang="en-GB" sz="1900" kern="1200" dirty="0"/>
        </a:p>
      </dsp:txBody>
      <dsp:txXfrm>
        <a:off x="5719571" y="877256"/>
        <a:ext cx="2507456" cy="35465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2BA766-068C-4067-95E6-519E6CF8A22E}">
      <dsp:nvSpPr>
        <dsp:cNvPr id="0" name=""/>
        <dsp:cNvSpPr/>
      </dsp:nvSpPr>
      <dsp:spPr>
        <a:xfrm>
          <a:off x="3429000" y="0"/>
          <a:ext cx="1371600" cy="754326"/>
        </a:xfrm>
        <a:prstGeom prst="trapezoid">
          <a:avLst>
            <a:gd name="adj" fmla="val 90915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</a:rPr>
            <a:t>Erken Ölüm</a:t>
          </a:r>
          <a:endParaRPr lang="en-GB" sz="1500" b="1" kern="1200" dirty="0">
            <a:solidFill>
              <a:schemeClr val="bg1"/>
            </a:solidFill>
          </a:endParaRPr>
        </a:p>
      </dsp:txBody>
      <dsp:txXfrm>
        <a:off x="3429000" y="0"/>
        <a:ext cx="1371600" cy="754326"/>
      </dsp:txXfrm>
    </dsp:sp>
    <dsp:sp modelId="{95EF38B9-0C4E-4B0A-B350-B03CD31F77AB}">
      <dsp:nvSpPr>
        <dsp:cNvPr id="0" name=""/>
        <dsp:cNvSpPr/>
      </dsp:nvSpPr>
      <dsp:spPr>
        <a:xfrm>
          <a:off x="2743199" y="754326"/>
          <a:ext cx="2743200" cy="754326"/>
        </a:xfrm>
        <a:prstGeom prst="trapezoid">
          <a:avLst>
            <a:gd name="adj" fmla="val 90915"/>
          </a:avLst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</a:rPr>
            <a:t>Hastalık, Sakatlık ve Sosyal Problemler</a:t>
          </a:r>
          <a:endParaRPr lang="en-GB" sz="1500" b="1" kern="1200" dirty="0">
            <a:solidFill>
              <a:schemeClr val="bg1"/>
            </a:solidFill>
          </a:endParaRPr>
        </a:p>
      </dsp:txBody>
      <dsp:txXfrm>
        <a:off x="3223259" y="754326"/>
        <a:ext cx="1783080" cy="754326"/>
      </dsp:txXfrm>
    </dsp:sp>
    <dsp:sp modelId="{9742AA08-D09E-4B36-B30D-DCE0E02F616B}">
      <dsp:nvSpPr>
        <dsp:cNvPr id="0" name=""/>
        <dsp:cNvSpPr/>
      </dsp:nvSpPr>
      <dsp:spPr>
        <a:xfrm>
          <a:off x="2057399" y="1508653"/>
          <a:ext cx="4114799" cy="754326"/>
        </a:xfrm>
        <a:prstGeom prst="trapezoid">
          <a:avLst>
            <a:gd name="adj" fmla="val 90915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</a:rPr>
            <a:t>Sağlığı Etkileyen Riskli Davranışların Benimsenmesi</a:t>
          </a:r>
          <a:endParaRPr lang="en-GB" sz="1500" b="1" kern="1200" dirty="0">
            <a:solidFill>
              <a:schemeClr val="bg1"/>
            </a:solidFill>
          </a:endParaRPr>
        </a:p>
      </dsp:txBody>
      <dsp:txXfrm>
        <a:off x="2777489" y="1508653"/>
        <a:ext cx="2674620" cy="754326"/>
      </dsp:txXfrm>
    </dsp:sp>
    <dsp:sp modelId="{ACABCED0-02B5-4FA6-8F57-20020F2720B2}">
      <dsp:nvSpPr>
        <dsp:cNvPr id="0" name=""/>
        <dsp:cNvSpPr/>
      </dsp:nvSpPr>
      <dsp:spPr>
        <a:xfrm>
          <a:off x="1371599" y="2262980"/>
          <a:ext cx="5486400" cy="754326"/>
        </a:xfrm>
        <a:prstGeom prst="trapezoid">
          <a:avLst>
            <a:gd name="adj" fmla="val 90915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</a:rPr>
            <a:t>Sosyal, Duygusal ve Bilişsel Gelişimde Zayıflama</a:t>
          </a:r>
          <a:endParaRPr lang="en-GB" sz="1500" b="1" kern="1200" dirty="0">
            <a:solidFill>
              <a:schemeClr val="bg1"/>
            </a:solidFill>
          </a:endParaRPr>
        </a:p>
      </dsp:txBody>
      <dsp:txXfrm>
        <a:off x="2331719" y="2262980"/>
        <a:ext cx="3566160" cy="754326"/>
      </dsp:txXfrm>
    </dsp:sp>
    <dsp:sp modelId="{E265A230-2BCE-488E-B590-0B5D4D0B4B4E}">
      <dsp:nvSpPr>
        <dsp:cNvPr id="0" name=""/>
        <dsp:cNvSpPr/>
      </dsp:nvSpPr>
      <dsp:spPr>
        <a:xfrm>
          <a:off x="685799" y="3017308"/>
          <a:ext cx="6858000" cy="754326"/>
        </a:xfrm>
        <a:prstGeom prst="trapezoid">
          <a:avLst>
            <a:gd name="adj" fmla="val 90915"/>
          </a:avLst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</a:rPr>
            <a:t>Nöron Gelişiminin Kesintiye Uğraması</a:t>
          </a:r>
          <a:endParaRPr lang="en-GB" sz="1500" b="1" kern="1200" dirty="0">
            <a:solidFill>
              <a:schemeClr val="bg1"/>
            </a:solidFill>
          </a:endParaRPr>
        </a:p>
      </dsp:txBody>
      <dsp:txXfrm>
        <a:off x="1885949" y="3017308"/>
        <a:ext cx="4457700" cy="754326"/>
      </dsp:txXfrm>
    </dsp:sp>
    <dsp:sp modelId="{8C2A8D82-550D-433B-8155-AAF0E6AC756F}">
      <dsp:nvSpPr>
        <dsp:cNvPr id="0" name=""/>
        <dsp:cNvSpPr/>
      </dsp:nvSpPr>
      <dsp:spPr>
        <a:xfrm>
          <a:off x="0" y="3771635"/>
          <a:ext cx="8229599" cy="754326"/>
        </a:xfrm>
        <a:prstGeom prst="trapezoid">
          <a:avLst>
            <a:gd name="adj" fmla="val 90915"/>
          </a:avLst>
        </a:prstGeom>
        <a:solidFill>
          <a:srgbClr val="FF33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</a:rPr>
            <a:t>Olumsuz Çocukluk Yaşantısı</a:t>
          </a:r>
          <a:endParaRPr lang="en-GB" sz="1500" b="1" kern="1200" dirty="0">
            <a:solidFill>
              <a:schemeClr val="bg1"/>
            </a:solidFill>
          </a:endParaRPr>
        </a:p>
      </dsp:txBody>
      <dsp:txXfrm>
        <a:off x="1440179" y="3771635"/>
        <a:ext cx="5349240" cy="7543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686E14-CA24-41AE-9383-D41539143555}">
      <dsp:nvSpPr>
        <dsp:cNvPr id="0" name=""/>
        <dsp:cNvSpPr/>
      </dsp:nvSpPr>
      <dsp:spPr>
        <a:xfrm>
          <a:off x="3291839" y="0"/>
          <a:ext cx="1645919" cy="905192"/>
        </a:xfrm>
        <a:prstGeom prst="trapezoid">
          <a:avLst>
            <a:gd name="adj" fmla="val 90915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Erken Ölüm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291839" y="0"/>
        <a:ext cx="1645919" cy="905192"/>
      </dsp:txXfrm>
    </dsp:sp>
    <dsp:sp modelId="{5E74F290-F5CB-4C8E-94F5-AF2EF299957D}">
      <dsp:nvSpPr>
        <dsp:cNvPr id="0" name=""/>
        <dsp:cNvSpPr/>
      </dsp:nvSpPr>
      <dsp:spPr>
        <a:xfrm>
          <a:off x="2468879" y="905192"/>
          <a:ext cx="3291839" cy="905192"/>
        </a:xfrm>
        <a:prstGeom prst="trapezoid">
          <a:avLst>
            <a:gd name="adj" fmla="val 90915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</a:rPr>
            <a:t>Diyabet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3044951" y="905192"/>
        <a:ext cx="2139696" cy="905192"/>
      </dsp:txXfrm>
    </dsp:sp>
    <dsp:sp modelId="{E343EA36-AB42-49F5-A98B-FE6C8F7C5C44}">
      <dsp:nvSpPr>
        <dsp:cNvPr id="0" name=""/>
        <dsp:cNvSpPr/>
      </dsp:nvSpPr>
      <dsp:spPr>
        <a:xfrm>
          <a:off x="1645919" y="1810384"/>
          <a:ext cx="4937759" cy="905192"/>
        </a:xfrm>
        <a:prstGeom prst="trapezoid">
          <a:avLst>
            <a:gd name="adj" fmla="val 90915"/>
          </a:avLst>
        </a:prstGeom>
        <a:solidFill>
          <a:srgbClr val="D21E5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</a:rPr>
            <a:t>Aşırı yemek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2510027" y="1810384"/>
        <a:ext cx="3209544" cy="905192"/>
      </dsp:txXfrm>
    </dsp:sp>
    <dsp:sp modelId="{E3977747-B813-44FB-ADC9-C52E58D08184}">
      <dsp:nvSpPr>
        <dsp:cNvPr id="0" name=""/>
        <dsp:cNvSpPr/>
      </dsp:nvSpPr>
      <dsp:spPr>
        <a:xfrm>
          <a:off x="874444" y="2718863"/>
          <a:ext cx="6583679" cy="905192"/>
        </a:xfrm>
        <a:prstGeom prst="trapezoid">
          <a:avLst>
            <a:gd name="adj" fmla="val 90915"/>
          </a:avLst>
        </a:prstGeom>
        <a:solidFill>
          <a:srgbClr val="FF33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</a:rPr>
            <a:t>Depresyon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2026588" y="2718863"/>
        <a:ext cx="4279392" cy="905192"/>
      </dsp:txXfrm>
    </dsp:sp>
    <dsp:sp modelId="{6847A20E-5B7F-438C-8741-DC493298288F}">
      <dsp:nvSpPr>
        <dsp:cNvPr id="0" name=""/>
        <dsp:cNvSpPr/>
      </dsp:nvSpPr>
      <dsp:spPr>
        <a:xfrm>
          <a:off x="0" y="3620769"/>
          <a:ext cx="8229599" cy="905192"/>
        </a:xfrm>
        <a:prstGeom prst="trapezoid">
          <a:avLst>
            <a:gd name="adj" fmla="val 90915"/>
          </a:avLst>
        </a:prstGeom>
        <a:solidFill>
          <a:srgbClr val="9966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</a:rPr>
            <a:t>Cinsel İstismar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1440179" y="3620769"/>
        <a:ext cx="5349240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0.33375</cdr:x>
      <cdr:y>0.88711</cdr:y>
    </cdr:from>
    <cdr:to>
      <cdr:x>0.4825</cdr:x>
      <cdr:y>1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2746648" y="4015010"/>
          <a:ext cx="1224136" cy="510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0.36</cdr:x>
      <cdr:y>0.85529</cdr:y>
    </cdr:from>
    <cdr:to>
      <cdr:x>0.45625</cdr:x>
      <cdr:y>1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2962672" y="3870994"/>
          <a:ext cx="792088" cy="65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0.57</cdr:x>
      <cdr:y>0.90302</cdr:y>
    </cdr:from>
    <cdr:to>
      <cdr:x>0.71</cdr:x>
      <cdr:y>0.98409</cdr:y>
    </cdr:to>
    <cdr:sp macro="" textlink="">
      <cdr:nvSpPr>
        <cdr:cNvPr id="4" name="Metin kutusu 3"/>
        <cdr:cNvSpPr txBox="1"/>
      </cdr:nvSpPr>
      <cdr:spPr>
        <a:xfrm xmlns:a="http://schemas.openxmlformats.org/drawingml/2006/main">
          <a:off x="4690864" y="4087018"/>
          <a:ext cx="1152128" cy="36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r-TR" sz="1600" b="1" dirty="0" smtClean="0">
              <a:solidFill>
                <a:schemeClr val="tx1">
                  <a:lumMod val="95000"/>
                </a:schemeClr>
              </a:solidFill>
            </a:rPr>
            <a:t>2,3 OÇY</a:t>
          </a:r>
          <a:endParaRPr lang="tr-TR" sz="1600" b="1" dirty="0">
            <a:solidFill>
              <a:schemeClr val="tx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0.325</cdr:x>
      <cdr:y>0.91893</cdr:y>
    </cdr:from>
    <cdr:to>
      <cdr:x>0.465</cdr:x>
      <cdr:y>1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2674640" y="4159026"/>
          <a:ext cx="1152128" cy="36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600" b="1" dirty="0" smtClean="0">
              <a:solidFill>
                <a:schemeClr val="tx1">
                  <a:lumMod val="95000"/>
                </a:schemeClr>
              </a:solidFill>
            </a:rPr>
            <a:t>1 OÇY</a:t>
          </a:r>
          <a:endParaRPr lang="tr-TR" sz="1600" b="1" dirty="0">
            <a:solidFill>
              <a:schemeClr val="tx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0.78</cdr:x>
      <cdr:y>0.91893</cdr:y>
    </cdr:from>
    <cdr:to>
      <cdr:x>0.95242</cdr:x>
      <cdr:y>0.98725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6419056" y="4159026"/>
          <a:ext cx="1418952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600" b="1" dirty="0" smtClean="0">
              <a:solidFill>
                <a:schemeClr val="tx1">
                  <a:lumMod val="95000"/>
                </a:schemeClr>
              </a:solidFill>
            </a:rPr>
            <a:t>4 + OÇY</a:t>
          </a:r>
          <a:endParaRPr lang="tr-TR" sz="1600" b="1" dirty="0">
            <a:solidFill>
              <a:schemeClr val="tx1">
                <a:lumMod val="9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C1C22-E834-4D4C-B8C4-9AA23833E4E8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8AE60-EC64-44A1-B103-DD3A512914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7184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4 ya da daha fazla </a:t>
            </a:r>
            <a:r>
              <a:rPr lang="tr-TR" dirty="0" err="1" smtClean="0"/>
              <a:t>OÇY’si</a:t>
            </a:r>
            <a:r>
              <a:rPr lang="tr-TR" dirty="0" smtClean="0"/>
              <a:t> olan kişilerde destek sistemleri zayıf. Hiçbir müdahale,</a:t>
            </a:r>
            <a:r>
              <a:rPr lang="tr-TR" baseline="0" dirty="0" smtClean="0"/>
              <a:t> tedavi yapılmamış ise bu kişilerde sigara içme oranı %2,5 kat daha fazla. </a:t>
            </a:r>
            <a:r>
              <a:rPr lang="tr-TR" baseline="0" dirty="0" err="1" smtClean="0"/>
              <a:t>Obezite</a:t>
            </a:r>
            <a:r>
              <a:rPr lang="tr-TR" baseline="0" dirty="0" smtClean="0"/>
              <a:t> 2 kat, depresyon 4, madde kullanımı 4.5, enjekte edilen madde kullanımı 11, intihar girişimi 15 kat daha fazla. </a:t>
            </a:r>
            <a:endParaRPr lang="en-GB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8AE60-EC64-44A1-B103-DD3A512914E7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slaytta kronik depresyon artıyor ama tedavi</a:t>
            </a:r>
            <a:r>
              <a:rPr lang="tr-TR" baseline="0" dirty="0" smtClean="0"/>
              <a:t> edilme oranı aynı miktarda artmıyor. Bu ne demek oluyor? 4 ya da daha fazla </a:t>
            </a:r>
            <a:r>
              <a:rPr lang="tr-TR" baseline="0" dirty="0" err="1" smtClean="0"/>
              <a:t>OÇY’si</a:t>
            </a:r>
            <a:r>
              <a:rPr lang="tr-TR" baseline="0" dirty="0" smtClean="0"/>
              <a:t> olan bireyler, almaları gerekirken, </a:t>
            </a:r>
            <a:r>
              <a:rPr lang="tr-TR" baseline="0" dirty="0" err="1" smtClean="0"/>
              <a:t>OÇY’si</a:t>
            </a:r>
            <a:r>
              <a:rPr lang="tr-TR" baseline="0" dirty="0" smtClean="0"/>
              <a:t> olmayan bireyler kadar depresyon tedavisi alamıyorlar. Hiç </a:t>
            </a:r>
            <a:r>
              <a:rPr lang="tr-TR" baseline="0" dirty="0" err="1" smtClean="0"/>
              <a:t>OÇY’si</a:t>
            </a:r>
            <a:r>
              <a:rPr lang="tr-TR" baseline="0" dirty="0" smtClean="0"/>
              <a:t> olmayanlarda depresyonun tedavi edilme oranı %100. Çünkü tedaviye ulaşabiliyor, sigortası var, tedaviye ulaşma güçleri var. 4+ </a:t>
            </a:r>
            <a:r>
              <a:rPr lang="tr-TR" baseline="0" dirty="0" err="1" smtClean="0"/>
              <a:t>OÇY’si</a:t>
            </a:r>
            <a:r>
              <a:rPr lang="tr-TR" baseline="0" dirty="0" smtClean="0"/>
              <a:t> ve depresyonu olanların ya güçleri yok ya da isteseler de olanakları yok. </a:t>
            </a:r>
            <a:endParaRPr lang="en-GB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8AE60-EC64-44A1-B103-DD3A512914E7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0(Sıfır) </a:t>
            </a:r>
            <a:r>
              <a:rPr lang="tr-TR" dirty="0" err="1" smtClean="0"/>
              <a:t>OÇY’si</a:t>
            </a:r>
            <a:r>
              <a:rPr lang="tr-TR" dirty="0" smtClean="0"/>
              <a:t> olanlarda dört</a:t>
            </a:r>
            <a:r>
              <a:rPr lang="tr-TR" baseline="0" dirty="0" smtClean="0"/>
              <a:t> yaş grubuna baktığımızda kim yaşlıysa o ölüyor. </a:t>
            </a:r>
            <a:r>
              <a:rPr lang="tr-TR" baseline="0" dirty="0" err="1" smtClean="0"/>
              <a:t>OÇY’si</a:t>
            </a:r>
            <a:r>
              <a:rPr lang="tr-TR" baseline="0" dirty="0" smtClean="0"/>
              <a:t> 2 olan gruba baktığınızda, grubu ikiye ayırırsanız 50 yaş altı insanlar 50 yaş üstü olan insanlara göre daha çabuk ölüyorlar. </a:t>
            </a:r>
            <a:r>
              <a:rPr lang="tr-TR" dirty="0" smtClean="0"/>
              <a:t>Hiç </a:t>
            </a:r>
            <a:r>
              <a:rPr lang="tr-TR" dirty="0" err="1" smtClean="0"/>
              <a:t>OÇY’si</a:t>
            </a:r>
            <a:r>
              <a:rPr lang="tr-TR" dirty="0" smtClean="0"/>
              <a:t> olmayan insanlar popülasyonunun büyük çoğunluğu 65 yaşından sonra ölürken</a:t>
            </a:r>
            <a:r>
              <a:rPr lang="tr-TR" baseline="0" dirty="0" smtClean="0"/>
              <a:t> </a:t>
            </a:r>
            <a:r>
              <a:rPr lang="tr-TR" dirty="0" smtClean="0"/>
              <a:t> 4</a:t>
            </a:r>
            <a:r>
              <a:rPr lang="tr-TR" smtClean="0"/>
              <a:t>+ OÇY’ </a:t>
            </a:r>
            <a:r>
              <a:rPr lang="tr-TR" dirty="0" smtClean="0"/>
              <a:t>olanların yaşamı 20 yıl azalıyor.</a:t>
            </a:r>
            <a:endParaRPr lang="en-GB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8AE60-EC64-44A1-B103-DD3A512914E7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Her</a:t>
            </a:r>
            <a:r>
              <a:rPr lang="tr-TR" baseline="0" dirty="0" smtClean="0"/>
              <a:t> 100 yetişkinden 33’ünün hiç </a:t>
            </a:r>
            <a:r>
              <a:rPr lang="tr-TR" baseline="0" dirty="0" err="1" smtClean="0"/>
              <a:t>OÇY’si</a:t>
            </a:r>
            <a:r>
              <a:rPr lang="tr-TR" baseline="0" dirty="0" smtClean="0"/>
              <a:t> yok. 51’i 1-3 </a:t>
            </a:r>
            <a:r>
              <a:rPr lang="tr-TR" baseline="0" dirty="0" err="1" smtClean="0"/>
              <a:t>OÇY’li</a:t>
            </a:r>
            <a:r>
              <a:rPr lang="tr-TR" baseline="0" dirty="0" smtClean="0"/>
              <a:t> ve 16’sında 4-8 OÇY var. Hiç </a:t>
            </a:r>
            <a:r>
              <a:rPr lang="tr-TR" baseline="0" dirty="0" err="1" smtClean="0"/>
              <a:t>OÇY’si</a:t>
            </a:r>
            <a:r>
              <a:rPr lang="tr-TR" baseline="0" dirty="0" smtClean="0"/>
              <a:t> olmayanlarda 16 kişiden birisi sigara içerken 1-3 </a:t>
            </a:r>
            <a:r>
              <a:rPr lang="tr-TR" baseline="0" dirty="0" err="1" smtClean="0"/>
              <a:t>OÇY’li</a:t>
            </a:r>
            <a:r>
              <a:rPr lang="tr-TR" baseline="0" dirty="0" smtClean="0"/>
              <a:t> 9 kişiden birisi içiyor. Bu oran 4-8 OÇY olduğunda 6 kişiden birisine yükseliyor.</a:t>
            </a:r>
            <a:endParaRPr lang="en-GB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8AE60-EC64-44A1-B103-DD3A512914E7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SİNAPTİK YOĞUNLUK: En yüksek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sinaps</a:t>
            </a:r>
            <a:r>
              <a:rPr lang="tr-TR" baseline="0" dirty="0" smtClean="0"/>
              <a:t> oluşumu ilk üç yılda gerçekleşiyor. Geri kalan ilk 10 yılda çocukların beyinleri yetişkinlerden iki kat daha fazla </a:t>
            </a:r>
            <a:r>
              <a:rPr lang="tr-TR" baseline="0" dirty="0" err="1" smtClean="0"/>
              <a:t>sinaps</a:t>
            </a:r>
            <a:r>
              <a:rPr lang="tr-TR" baseline="0" dirty="0" smtClean="0"/>
              <a:t> yapar.</a:t>
            </a:r>
            <a:endParaRPr lang="en-GB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8AE60-EC64-44A1-B103-DD3A512914E7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Stres yaşamayan,</a:t>
            </a:r>
            <a:r>
              <a:rPr lang="tr-TR" baseline="0" dirty="0" smtClean="0"/>
              <a:t> travmaya maruz kalmayan çocuğun </a:t>
            </a:r>
            <a:r>
              <a:rPr lang="tr-TR" baseline="0" dirty="0" err="1" smtClean="0"/>
              <a:t>sinapsları</a:t>
            </a:r>
            <a:r>
              <a:rPr lang="tr-TR" baseline="0" dirty="0" smtClean="0"/>
              <a:t> A resmindeki gibiyken kronik stres yaşayan çocuğun </a:t>
            </a:r>
            <a:r>
              <a:rPr lang="tr-TR" baseline="0" dirty="0" err="1" smtClean="0"/>
              <a:t>sinapsları</a:t>
            </a:r>
            <a:r>
              <a:rPr lang="tr-TR" baseline="0" dirty="0" smtClean="0"/>
              <a:t> B resmindeki gibidir.</a:t>
            </a:r>
            <a:endParaRPr lang="en-GB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8AE60-EC64-44A1-B103-DD3A512914E7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Sağlıklı Beyin(Soldaki):</a:t>
            </a:r>
            <a:r>
              <a:rPr lang="tr-TR" baseline="0" dirty="0" smtClean="0"/>
              <a:t> Normal bir çocuk beyninin PET görüntüsü… Yüksek aktivite içeren yerler kırmızı, düşük aktivite gösteren yerler mavi ve siyah bölgelerdir. Doğumda beyin kökü gibi yapılar tam olarak fonksiyonelken </a:t>
            </a:r>
            <a:r>
              <a:rPr lang="tr-TR" baseline="0" dirty="0" err="1" smtClean="0"/>
              <a:t>temporal</a:t>
            </a:r>
            <a:r>
              <a:rPr lang="tr-TR" baseline="0" dirty="0" smtClean="0"/>
              <a:t> loblar gibi bölgeler erken çocukluk döneminin tecrübeleriyle devreleri tamamlar.</a:t>
            </a:r>
          </a:p>
          <a:p>
            <a:r>
              <a:rPr lang="tr-TR" baseline="0" dirty="0" smtClean="0"/>
              <a:t>İstismara Uğramış Beyin(Sağdaki): Bir Romanyalı öksüz çocuğun PET görüntülemesi… Doğumdan hemen sonra bakım evine kaldırılmış. Bebeklik yaşında karşılaştığı aşırı yoksunluğun etkilerini göstermektedir. </a:t>
            </a:r>
            <a:r>
              <a:rPr lang="tr-TR" baseline="0" dirty="0" err="1" smtClean="0"/>
              <a:t>Temporal</a:t>
            </a:r>
            <a:r>
              <a:rPr lang="tr-TR" baseline="0" dirty="0" smtClean="0"/>
              <a:t> loblar, duyguları düzenler ve duygulardan uyarı alır. Burada neredeyse sessizler. Böyle çocuklar duygusal ve bilişsel sorunlar yaşarlar.</a:t>
            </a:r>
            <a:endParaRPr lang="en-GB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8AE60-EC64-44A1-B103-DD3A512914E7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Kötüleşen ruhsal sağlık nedeniyle 4 ya da daha fazla olumsuz </a:t>
            </a:r>
            <a:r>
              <a:rPr lang="tr-TR" dirty="0" err="1" smtClean="0"/>
              <a:t>OÇY’si</a:t>
            </a:r>
            <a:r>
              <a:rPr lang="tr-TR" dirty="0" smtClean="0"/>
              <a:t> olan insanlar tedavi görmemişlerse eğer ayda 2,5 gün iş gücü kaybediyorlar. Üretken dönemi boyunca bir erişkin neredeyse 3 yıla yakın iş gücü kaybına uğruyor. Bu da kendini ve toplumu azaltan bir şey olduğu için etkili. </a:t>
            </a:r>
            <a:endParaRPr lang="en-GB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8AE60-EC64-44A1-B103-DD3A512914E7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35F8506-D928-439B-B220-1962EF71B6FB}" type="datetimeFigureOut">
              <a:rPr lang="tr-TR" smtClean="0"/>
              <a:pPr/>
              <a:t>31.08.2017</a:t>
            </a:fld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328ED56-31FC-43DE-81CA-F7177887BF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aces360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OLUMSUZ ÇOCUKLUK YAŞANTILARI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5124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tr-TR" sz="3200" b="1" dirty="0" err="1">
                <a:solidFill>
                  <a:schemeClr val="tx1"/>
                </a:solidFill>
              </a:rPr>
              <a:t>OÇY’si</a:t>
            </a:r>
            <a:r>
              <a:rPr lang="tr-TR" sz="3200" b="1" dirty="0">
                <a:solidFill>
                  <a:schemeClr val="tx1"/>
                </a:solidFill>
              </a:rPr>
              <a:t> olmayana göre 4+ </a:t>
            </a:r>
            <a:r>
              <a:rPr lang="tr-TR" sz="3200" b="1" dirty="0" err="1">
                <a:solidFill>
                  <a:schemeClr val="tx1"/>
                </a:solidFill>
              </a:rPr>
              <a:t>OÇY’si</a:t>
            </a:r>
            <a:r>
              <a:rPr lang="tr-TR" sz="3200" b="1" dirty="0">
                <a:solidFill>
                  <a:schemeClr val="tx1"/>
                </a:solidFill>
              </a:rPr>
              <a:t> olan birinin risk faktörleri</a:t>
            </a:r>
            <a:endParaRPr lang="tr-T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5921785"/>
              </p:ext>
            </p:extLst>
          </p:nvPr>
        </p:nvGraphicFramePr>
        <p:xfrm>
          <a:off x="2987824" y="2204864"/>
          <a:ext cx="5616624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50182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RİSK FAKTÖRÜ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</a:t>
                      </a:r>
                      <a:r>
                        <a:rPr lang="tr-TR" baseline="0" dirty="0" smtClean="0"/>
                        <a:t> ARTIŞ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Sigara kullanımı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242%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Obezite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222%</a:t>
                      </a:r>
                      <a:endParaRPr lang="tr-TR" dirty="0"/>
                    </a:p>
                  </a:txBody>
                  <a:tcPr/>
                </a:tc>
              </a:tr>
              <a:tr h="183624">
                <a:tc>
                  <a:txBody>
                    <a:bodyPr/>
                    <a:lstStyle/>
                    <a:p>
                      <a:r>
                        <a:rPr lang="tr-TR" dirty="0" smtClean="0"/>
                        <a:t>Depresyon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357%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Madde kullanımı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443%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Enjekte edilen madde kullanımı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1133%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Cinsel yolla bulaşan hastalıklar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298%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İntihar girişimi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1525%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Alkol bağımlılığı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555%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ağ Ok 6"/>
          <p:cNvSpPr/>
          <p:nvPr/>
        </p:nvSpPr>
        <p:spPr>
          <a:xfrm>
            <a:off x="323528" y="2420888"/>
            <a:ext cx="2592288" cy="273630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OÇY sayısı arttıkça, her sağlık sorunu için risk düzeyi artar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623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2802494"/>
              </p:ext>
            </p:extLst>
          </p:nvPr>
        </p:nvGraphicFramePr>
        <p:xfrm>
          <a:off x="899592" y="1646238"/>
          <a:ext cx="7787208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71195" y="544460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%0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37376" y="486916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%5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37376" y="422108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%10 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76702" y="3501008"/>
            <a:ext cx="74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%15 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46004" y="289985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% 20 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51241" y="227687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% 25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76702" y="170080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% 30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827584" y="55797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OÇY ve Kötü Genel Sağlık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167276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OÇY VE SİGARA İÇME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ALKOL KULLANIMI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6779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 smtClean="0"/>
              <a:t>GENÇ CİNSEL DAVRANIŞLARI</a:t>
            </a:r>
            <a:endParaRPr lang="en-GB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KRONİK DEPRESYON</a:t>
            </a:r>
            <a:endParaRPr lang="en-GB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OÇY ve DEPRESYON</a:t>
            </a:r>
            <a:endParaRPr lang="en-GB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ERKEN ÖLÜM ORANI</a:t>
            </a:r>
            <a:endParaRPr lang="en-GB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53536"/>
            <a:ext cx="8075240" cy="115924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ÇIKARIMLARIN OLASILIĞI</a:t>
            </a:r>
            <a:br>
              <a:rPr lang="tr-TR" sz="4000" dirty="0" smtClean="0"/>
            </a:br>
            <a:r>
              <a:rPr lang="tr-TR" dirty="0" smtClean="0"/>
              <a:t> </a:t>
            </a:r>
            <a:r>
              <a:rPr lang="tr-TR" sz="3600" dirty="0" smtClean="0"/>
              <a:t>100 Yetişkin İçin</a:t>
            </a:r>
            <a:endParaRPr lang="en-GB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Amerika’da…</a:t>
            </a:r>
            <a:endParaRPr lang="en-GB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2014 yılında yapılan bir araştırmaya göre, travma yaşayan çocukların kötü muamele maliyeti 124 milyar dolar.</a:t>
            </a:r>
          </a:p>
          <a:p>
            <a:pPr>
              <a:buNone/>
            </a:pPr>
            <a:r>
              <a:rPr lang="tr-TR" dirty="0" smtClean="0"/>
              <a:t>  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Çocuk başına:</a:t>
            </a:r>
          </a:p>
          <a:p>
            <a:r>
              <a:rPr lang="tr-TR" dirty="0" smtClean="0"/>
              <a:t>Çocukluk sağlık maliyetleri: 32.648 dolar</a:t>
            </a:r>
          </a:p>
          <a:p>
            <a:r>
              <a:rPr lang="tr-TR" dirty="0" smtClean="0"/>
              <a:t>Yetişkin tıbbi maliyetleri: 10.530 dolar</a:t>
            </a:r>
          </a:p>
          <a:p>
            <a:r>
              <a:rPr lang="tr-TR" dirty="0" smtClean="0"/>
              <a:t>Verimlilik kayıpları: 144.360 dolar</a:t>
            </a:r>
          </a:p>
          <a:p>
            <a:r>
              <a:rPr lang="tr-TR" dirty="0" smtClean="0"/>
              <a:t>Çocuk refah maliyetleri: 7728</a:t>
            </a:r>
          </a:p>
          <a:p>
            <a:r>
              <a:rPr lang="tr-TR" dirty="0" smtClean="0"/>
              <a:t>Ceza adaleti: 6747</a:t>
            </a:r>
          </a:p>
          <a:p>
            <a:r>
              <a:rPr lang="tr-TR" dirty="0" smtClean="0"/>
              <a:t>Özel eğitim: 7999</a:t>
            </a:r>
          </a:p>
          <a:p>
            <a:pPr>
              <a:buNone/>
            </a:pPr>
            <a:r>
              <a:rPr lang="tr-TR" dirty="0" smtClean="0"/>
              <a:t>  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ÇOCUKLUK YAŞANTILARI NASIL BİR YETİŞKİN OLACAĞIMIZIN GÖSTERGESİDİR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TÜM NEGATİF YAŞANMIŞLIKLARA RAĞMEN DAYANIKLILIK/YILMAZLIK OLUMSUZ ÇOCUKLUK YAŞANTILARINI GÖLGEDE BIRAKABİLİR.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8988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YAPI</a:t>
            </a:r>
            <a:endParaRPr lang="en-GB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Bir Örnek</a:t>
            </a:r>
            <a:endParaRPr lang="en-GB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Bir Çocuğun Beyni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46238"/>
            <a:ext cx="8208912" cy="49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 smtClean="0"/>
              <a:t>Sürekli Stres Beynin Yapısını Değiştirir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46238"/>
            <a:ext cx="7416824" cy="466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 smtClean="0"/>
              <a:t>Olumsuz Çocukluk Yaşantılarının Etkisi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5"/>
            <a:ext cx="7416824" cy="48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Küçük Çocuklar (0-5)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2414971"/>
              </p:ext>
            </p:extLst>
          </p:nvPr>
        </p:nvGraphicFramePr>
        <p:xfrm>
          <a:off x="457200" y="1646238"/>
          <a:ext cx="8229602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1"/>
                <a:gridCol w="4114801"/>
              </a:tblGrid>
              <a:tr h="325480">
                <a:tc>
                  <a:txBody>
                    <a:bodyPr/>
                    <a:lstStyle/>
                    <a:p>
                      <a:r>
                        <a:rPr lang="tr-TR" dirty="0" smtClean="0"/>
                        <a:t>Gelişimsel Görevler</a:t>
                      </a:r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Travmanın Etkisi</a:t>
                      </a:r>
                      <a:endParaRPr lang="tr-TR" dirty="0"/>
                    </a:p>
                  </a:txBody>
                  <a:tcPr marL="91441" marR="91441"/>
                </a:tc>
              </a:tr>
              <a:tr h="29694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Görsel ve işitsel algının gelişimi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Duygusal işaretleri teşhis etme ve karşılık verme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dirty="0" smtClean="0"/>
                        <a:t>Bakmakla sorumlu olan kişiye bağlılık</a:t>
                      </a:r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Seslere duyarlılık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Teması reddetmek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Artmış irkilme tepkileri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Neyin tehlikeli olduğu ve koruma için kime gideceği konusunda kafa karışıklığı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Tanıdık insan ve mekanlardan</a:t>
                      </a:r>
                      <a:r>
                        <a:rPr lang="tr-TR" baseline="0" dirty="0" smtClean="0"/>
                        <a:t> ayrı tutulma korkusu</a:t>
                      </a:r>
                      <a:endParaRPr lang="tr-TR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27650" name="AutoShape 2" descr="küçük çocuk resmi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6" name="AutoShape 8" descr="mutsuz çocuk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43150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Çağı Çocukları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58008744"/>
              </p:ext>
            </p:extLst>
          </p:nvPr>
        </p:nvGraphicFramePr>
        <p:xfrm>
          <a:off x="457200" y="1646238"/>
          <a:ext cx="8229602" cy="3205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1"/>
                <a:gridCol w="411480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Gelişimsel Görevler</a:t>
                      </a:r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Travmanın Etkisi</a:t>
                      </a:r>
                      <a:endParaRPr lang="tr-TR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Korkuyu, kaygıyı ve hırçınlığı yönetir.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Öğrenmek ve sorun</a:t>
                      </a:r>
                      <a:r>
                        <a:rPr lang="tr-TR" baseline="0" dirty="0" smtClean="0"/>
                        <a:t> çözümü için dikkatini sürekli tutar.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Tehlikeye karşı fiziksel yanıtları yönetir ve dürtülerini kontrol eder.</a:t>
                      </a:r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Duygusal gelgitler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Öğrenme sorunları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Özgül kaygı ve korkular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Dikkat çekme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Erken çocukluk dönemindeki davranışlara dönüş.</a:t>
                      </a:r>
                      <a:endParaRPr lang="tr-TR" dirty="0"/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1069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Ergenler (13-21)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5591802"/>
              </p:ext>
            </p:extLst>
          </p:nvPr>
        </p:nvGraphicFramePr>
        <p:xfrm>
          <a:off x="457200" y="1691104"/>
          <a:ext cx="8229602" cy="3754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1"/>
                <a:gridCol w="411480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Gelişimsel Görevler</a:t>
                      </a:r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Travmanın Etkileri</a:t>
                      </a:r>
                      <a:endParaRPr lang="tr-TR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Özetleyerek,</a:t>
                      </a:r>
                      <a:r>
                        <a:rPr lang="tr-TR" baseline="0" dirty="0" smtClean="0"/>
                        <a:t> çıkarımlar yaparak düşünmek.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Davranışın sonuçlarını bilmek ve düşünmek.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Tehlike ve güvenliği doğru olarak algılayabilmek.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baseline="0" dirty="0" smtClean="0"/>
                        <a:t>Uzun dönem amaçlara ulaşabilmek için davranışı kontrol edip biçimlendirebilmek.</a:t>
                      </a:r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Geleceği hayal etme ve planlamada güçlük.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Tehlikeyi aşırı büyütme ya da hafife alma.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Uygun olmayan saldırganlık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/>
                        <a:t>Kendine zarar veren davranışlar</a:t>
                      </a:r>
                      <a:endParaRPr lang="tr-TR" dirty="0"/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93341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Yüksek OÇY sayılarına sahip çocuklar yüksek ihtimalle: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  <a:p>
            <a:r>
              <a:rPr lang="tr-TR" smtClean="0"/>
              <a:t>Özel </a:t>
            </a:r>
            <a:r>
              <a:rPr lang="tr-TR" dirty="0" smtClean="0"/>
              <a:t>eğitime yönlendirilir.</a:t>
            </a:r>
          </a:p>
          <a:p>
            <a:r>
              <a:rPr lang="tr-TR" dirty="0" smtClean="0"/>
              <a:t>Standart testlerde düşük sonuç alır.</a:t>
            </a:r>
          </a:p>
          <a:p>
            <a:r>
              <a:rPr lang="tr-TR" dirty="0" smtClean="0"/>
              <a:t>Lisan problemleri yaşarlar.</a:t>
            </a:r>
          </a:p>
          <a:p>
            <a:r>
              <a:rPr lang="tr-TR" dirty="0" smtClean="0"/>
              <a:t>Okuldan uzaklaştırılır ya da atılır.</a:t>
            </a:r>
          </a:p>
          <a:p>
            <a:r>
              <a:rPr lang="tr-TR" dirty="0" smtClean="0"/>
              <a:t>Sağlıkları zayıf olur.</a:t>
            </a:r>
          </a:p>
          <a:p>
            <a:r>
              <a:rPr lang="tr-TR" dirty="0" smtClean="0"/>
              <a:t>Sınıfta kalırlar.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724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İŞ YAŞAMINDAKİ ETKİLERİ</a:t>
            </a:r>
            <a:endParaRPr lang="en-GB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 Bakış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Olumsuz Çocukluk Yaşantısı Nedir?</a:t>
            </a:r>
          </a:p>
          <a:p>
            <a:r>
              <a:rPr lang="tr-TR" dirty="0" smtClean="0"/>
              <a:t>Neden Önemlidir?</a:t>
            </a:r>
          </a:p>
          <a:p>
            <a:r>
              <a:rPr lang="tr-TR" dirty="0" smtClean="0"/>
              <a:t>Epidemiyolojisi?</a:t>
            </a:r>
          </a:p>
          <a:p>
            <a:r>
              <a:rPr lang="tr-TR" dirty="0" smtClean="0"/>
              <a:t>Ne Yapmalıyız?</a:t>
            </a:r>
          </a:p>
          <a:p>
            <a:r>
              <a:rPr lang="tr-TR" dirty="0" smtClean="0"/>
              <a:t>Sorumluluklarımız Nelerdir?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239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Önleme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Aile içinde önleme faktörlerinin yapılandırılmasına odaklanır. Bu faktörler bir aile içinde çocuk istismarı riskini azaltmaya yöneliktir.</a:t>
            </a:r>
          </a:p>
          <a:p>
            <a:r>
              <a:rPr lang="tr-TR" dirty="0" smtClean="0"/>
              <a:t>Bakım ve bağlanma</a:t>
            </a:r>
          </a:p>
          <a:p>
            <a:r>
              <a:rPr lang="tr-TR" dirty="0" smtClean="0"/>
              <a:t>Ebeveyn ve çocuk gelişimiyle ilgili bilgi</a:t>
            </a:r>
          </a:p>
          <a:p>
            <a:r>
              <a:rPr lang="tr-TR" dirty="0" smtClean="0"/>
              <a:t>Ebeveyn dayanıklılığı/yılmazlığı</a:t>
            </a:r>
          </a:p>
          <a:p>
            <a:r>
              <a:rPr lang="tr-TR" dirty="0" smtClean="0"/>
              <a:t>Sosyal bağlantılar</a:t>
            </a:r>
          </a:p>
          <a:p>
            <a:r>
              <a:rPr lang="tr-TR" dirty="0" smtClean="0"/>
              <a:t>Somut destekler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88782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Dayanıklılık/Yılmazlık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/>
              <a:t>Bireyde, ailede, toplumda; zorluğa iyi adapte olma kabiliyeti birçok etkene dayanır.</a:t>
            </a:r>
          </a:p>
          <a:p>
            <a:r>
              <a:rPr lang="tr-TR" dirty="0" smtClean="0"/>
              <a:t>Yetişkinler ile destekleyici, uyumlu ilişkiler</a:t>
            </a:r>
          </a:p>
          <a:p>
            <a:r>
              <a:rPr lang="tr-TR" dirty="0" smtClean="0"/>
              <a:t>İyi sağlık</a:t>
            </a:r>
          </a:p>
          <a:p>
            <a:r>
              <a:rPr lang="tr-TR" dirty="0" smtClean="0"/>
              <a:t>İyi akran ilişkileri</a:t>
            </a:r>
          </a:p>
          <a:p>
            <a:r>
              <a:rPr lang="tr-TR" dirty="0" smtClean="0"/>
              <a:t>Hobiler ve ilgi alanları</a:t>
            </a:r>
          </a:p>
          <a:p>
            <a:r>
              <a:rPr lang="tr-TR" dirty="0" smtClean="0"/>
              <a:t>Etkin baş etme biçimleri</a:t>
            </a:r>
          </a:p>
          <a:p>
            <a:r>
              <a:rPr lang="tr-TR" dirty="0" smtClean="0"/>
              <a:t>Özgüven</a:t>
            </a:r>
          </a:p>
          <a:p>
            <a:r>
              <a:rPr lang="tr-TR" dirty="0" smtClean="0"/>
              <a:t>Sakin mizaç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36125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Ne Yapabilirsin?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Çalışmaya yönelik farkındalığı yaymak ve kendi camianda konuşmaları cesaretlendirmek.</a:t>
            </a:r>
          </a:p>
          <a:p>
            <a:r>
              <a:rPr lang="tr-TR" dirty="0" smtClean="0"/>
              <a:t>Politika yapıcılarla OÇY bulgularını bilgilendirmek amacıyla paylaşmak.</a:t>
            </a:r>
          </a:p>
          <a:p>
            <a:r>
              <a:rPr lang="tr-TR" dirty="0" smtClean="0"/>
              <a:t>Aileleri destekleyen önleyici programları keşfetmek ve araştırmak.</a:t>
            </a:r>
          </a:p>
          <a:p>
            <a:r>
              <a:rPr lang="tr-TR" dirty="0" smtClean="0"/>
              <a:t>Kendi yaşamındaki travmaların, duygularını ve tepkilerini nasıl etkilediğini anlamak.</a:t>
            </a:r>
          </a:p>
          <a:p>
            <a:r>
              <a:rPr lang="tr-TR" dirty="0" smtClean="0"/>
              <a:t>Travmatik tecrübelere maruz kalanları desteklemek.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4805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Kaynak:</a:t>
            </a:r>
          </a:p>
          <a:p>
            <a:r>
              <a:rPr lang="en-GB" b="1" dirty="0" smtClean="0"/>
              <a:t>Iowa ACEs 360 </a:t>
            </a:r>
            <a:r>
              <a:rPr lang="en-GB" b="1" u="sng" dirty="0" smtClean="0">
                <a:hlinkClick r:id="rId2"/>
              </a:rPr>
              <a:t>www.iowaaces360.org</a:t>
            </a:r>
            <a:endParaRPr lang="en-GB" dirty="0" smtClean="0"/>
          </a:p>
          <a:p>
            <a:endParaRPr lang="tr-TR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Çalışma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Yetişkin sağlığı ve davranışları ile olumsuz çocukluk yaşantıları arasındaki ilişkiyi inceler.</a:t>
            </a:r>
          </a:p>
          <a:p>
            <a:r>
              <a:rPr lang="tr-TR" dirty="0" smtClean="0"/>
              <a:t>Bugüne kadar bu konuyla ilgili yapılmış en büyük çalışmadır.</a:t>
            </a:r>
          </a:p>
          <a:p>
            <a:r>
              <a:rPr lang="tr-TR" dirty="0" smtClean="0"/>
              <a:t>Vincent Felitti</a:t>
            </a:r>
            <a:r>
              <a:rPr lang="tr-TR" dirty="0"/>
              <a:t>, Dr. Robert </a:t>
            </a:r>
            <a:r>
              <a:rPr lang="tr-TR" dirty="0" smtClean="0"/>
              <a:t>Anda tarafından Kaiser Permanente’de yapılmıştır.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0502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Olumsuz Çocukluk Yaşantıları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 İhmal</a:t>
            </a:r>
          </a:p>
          <a:p>
            <a:r>
              <a:rPr lang="tr-TR" dirty="0" smtClean="0"/>
              <a:t>Duygusal</a:t>
            </a:r>
          </a:p>
          <a:p>
            <a:r>
              <a:rPr lang="tr-TR" dirty="0" smtClean="0"/>
              <a:t>Fiziksel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İstismar</a:t>
            </a:r>
          </a:p>
          <a:p>
            <a:r>
              <a:rPr lang="tr-TR" dirty="0" smtClean="0"/>
              <a:t>Fiziksel</a:t>
            </a:r>
          </a:p>
          <a:p>
            <a:r>
              <a:rPr lang="tr-TR" dirty="0" smtClean="0"/>
              <a:t>Duygusal</a:t>
            </a:r>
          </a:p>
          <a:p>
            <a:r>
              <a:rPr lang="tr-TR" dirty="0" smtClean="0"/>
              <a:t>Cinsel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 Diğer Travmatik Streslere Maruz Kalma</a:t>
            </a:r>
          </a:p>
          <a:p>
            <a:r>
              <a:rPr lang="tr-TR" dirty="0" smtClean="0"/>
              <a:t>Evdeki yetişkinlerin birbirine şiddet uygulaması</a:t>
            </a:r>
          </a:p>
          <a:p>
            <a:r>
              <a:rPr lang="tr-TR" dirty="0" smtClean="0"/>
              <a:t>Madde kullanımı</a:t>
            </a:r>
          </a:p>
          <a:p>
            <a:r>
              <a:rPr lang="tr-TR" dirty="0" smtClean="0"/>
              <a:t>Akıl sağlığı</a:t>
            </a:r>
          </a:p>
          <a:p>
            <a:r>
              <a:rPr lang="tr-TR" dirty="0" smtClean="0"/>
              <a:t>Suç işleme/cezaevine girme</a:t>
            </a:r>
          </a:p>
          <a:p>
            <a:r>
              <a:rPr lang="tr-TR" dirty="0" smtClean="0"/>
              <a:t>Anne ya da babanın kaybı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7851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9624654"/>
              </p:ext>
            </p:extLst>
          </p:nvPr>
        </p:nvGraphicFramePr>
        <p:xfrm>
          <a:off x="3059832" y="404664"/>
          <a:ext cx="5517970" cy="572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557530"/>
              </a:tblGrid>
              <a:tr h="123955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OÇY YAYGINLIĞI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1987"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Evdeki İşlev Bozuklukları</a:t>
                      </a:r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smtClean="0"/>
                        <a:t>Madde kullanımı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27 %</a:t>
                      </a:r>
                      <a:endParaRPr lang="tr-TR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smtClean="0"/>
                        <a:t>Ebeveyn ayrılığı/boşanma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23%</a:t>
                      </a:r>
                      <a:endParaRPr lang="tr-TR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smtClean="0"/>
                        <a:t>Akıl sağlığı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17%</a:t>
                      </a:r>
                      <a:endParaRPr lang="tr-TR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smtClean="0"/>
                        <a:t>Hırpalanmış anne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13%</a:t>
                      </a:r>
                      <a:endParaRPr lang="tr-TR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Kriminal</a:t>
                      </a:r>
                      <a:r>
                        <a:rPr lang="tr-TR" dirty="0" smtClean="0"/>
                        <a:t> suç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6%</a:t>
                      </a:r>
                      <a:endParaRPr lang="tr-TR" dirty="0"/>
                    </a:p>
                  </a:txBody>
                  <a:tcPr/>
                </a:tc>
              </a:tr>
              <a:tr h="411987"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İSTİSMAR</a:t>
                      </a:r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smtClean="0"/>
                        <a:t>Duygusal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11%</a:t>
                      </a:r>
                      <a:endParaRPr lang="tr-TR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smtClean="0"/>
                        <a:t>Fiziksel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28%</a:t>
                      </a:r>
                      <a:endParaRPr lang="tr-TR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smtClean="0"/>
                        <a:t>Cinsel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21%</a:t>
                      </a:r>
                      <a:endParaRPr lang="tr-TR" dirty="0"/>
                    </a:p>
                  </a:txBody>
                  <a:tcPr/>
                </a:tc>
              </a:tr>
              <a:tr h="411987"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İHMAL</a:t>
                      </a:r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smtClean="0"/>
                        <a:t>Duygusal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15%</a:t>
                      </a:r>
                      <a:endParaRPr lang="tr-TR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r>
                        <a:rPr lang="tr-TR" dirty="0" smtClean="0"/>
                        <a:t>Fiziksel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10%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755576" y="2060848"/>
            <a:ext cx="1778496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Yaygın Olan Olumsuz Çocukluk Yaşantıları</a:t>
            </a:r>
            <a:endParaRPr lang="tr-TR" sz="2000" b="1" dirty="0"/>
          </a:p>
        </p:txBody>
      </p:sp>
    </p:spTree>
    <p:extLst>
      <p:ext uri="{BB962C8B-B14F-4D97-AF65-F5344CB8AC3E}">
        <p14:creationId xmlns="" xmlns:p14="http://schemas.microsoft.com/office/powerpoint/2010/main" val="1781781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2818656" cy="4039344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Birçok kişide birden fazla “Olumsuz Çocukluk Yaşantısı” var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121606006"/>
              </p:ext>
            </p:extLst>
          </p:nvPr>
        </p:nvGraphicFramePr>
        <p:xfrm>
          <a:off x="4211960" y="2564904"/>
          <a:ext cx="4038600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OÇY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36%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26%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9.5%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ve daha fazla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12.5%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06294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600" dirty="0" err="1" smtClean="0">
                <a:solidFill>
                  <a:srgbClr val="FF0000"/>
                </a:solidFill>
              </a:rPr>
              <a:t>IOWA’da</a:t>
            </a:r>
            <a:r>
              <a:rPr lang="tr-TR" sz="3600" dirty="0" smtClean="0">
                <a:solidFill>
                  <a:srgbClr val="FF0000"/>
                </a:solidFill>
              </a:rPr>
              <a:t> Çoklu Risklerin Olduğu Evlerdeki OÇY  Yoğunluğu</a:t>
            </a: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OÇY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ükseldikçe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şağıdaki sağlık sorunları riski de onunla beraber yükselir</a:t>
            </a:r>
            <a:endParaRPr lang="tr-T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Alkol bağımlılığı</a:t>
            </a:r>
          </a:p>
          <a:p>
            <a:r>
              <a:rPr lang="tr-TR" dirty="0" smtClean="0"/>
              <a:t>Madde kullanımı</a:t>
            </a:r>
          </a:p>
          <a:p>
            <a:r>
              <a:rPr lang="tr-TR" dirty="0" smtClean="0"/>
              <a:t>Kronik akciğer hastalığı (KOAH)</a:t>
            </a:r>
          </a:p>
          <a:p>
            <a:r>
              <a:rPr lang="tr-TR" dirty="0" smtClean="0"/>
              <a:t>Depresyon</a:t>
            </a:r>
          </a:p>
          <a:p>
            <a:r>
              <a:rPr lang="tr-TR" dirty="0" smtClean="0"/>
              <a:t>İntihar girişimleri</a:t>
            </a:r>
          </a:p>
          <a:p>
            <a:r>
              <a:rPr lang="tr-TR" dirty="0" err="1" smtClean="0"/>
              <a:t>İskemik</a:t>
            </a:r>
            <a:r>
              <a:rPr lang="tr-TR" dirty="0" smtClean="0"/>
              <a:t> kalp hastalığı</a:t>
            </a:r>
          </a:p>
          <a:p>
            <a:r>
              <a:rPr lang="tr-TR" dirty="0" smtClean="0"/>
              <a:t>Sigara kullanımı</a:t>
            </a:r>
          </a:p>
          <a:p>
            <a:r>
              <a:rPr lang="tr-TR" dirty="0" smtClean="0"/>
              <a:t>Sigaraya erken başlama</a:t>
            </a:r>
          </a:p>
          <a:p>
            <a:r>
              <a:rPr lang="tr-TR" dirty="0" smtClean="0"/>
              <a:t>Erken cinsel ilişki</a:t>
            </a:r>
          </a:p>
          <a:p>
            <a:r>
              <a:rPr lang="tr-TR" dirty="0" smtClean="0"/>
              <a:t>Sevgili şiddeti</a:t>
            </a:r>
          </a:p>
          <a:p>
            <a:r>
              <a:rPr lang="tr-TR" dirty="0" smtClean="0"/>
              <a:t>Çok eşlilik</a:t>
            </a:r>
          </a:p>
          <a:p>
            <a:r>
              <a:rPr lang="tr-TR" dirty="0" smtClean="0"/>
              <a:t>Cinsel yolla bulaşan hastalıklar</a:t>
            </a:r>
          </a:p>
          <a:p>
            <a:r>
              <a:rPr lang="tr-TR" dirty="0" smtClean="0"/>
              <a:t>Ergen hamileliği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6109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1338</TotalTime>
  <Words>1314</Words>
  <Application>Microsoft Office PowerPoint</Application>
  <PresentationFormat>Ekran Gösterisi (4:3)</PresentationFormat>
  <Paragraphs>279</Paragraphs>
  <Slides>33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Döküm</vt:lpstr>
      <vt:lpstr>OLUMSUZ ÇOCUKLUK YAŞANTILARI</vt:lpstr>
      <vt:lpstr>Slayt 2</vt:lpstr>
      <vt:lpstr>Genel Bakış</vt:lpstr>
      <vt:lpstr>Bu Çalışma</vt:lpstr>
      <vt:lpstr>Olumsuz Çocukluk Yaşantıları</vt:lpstr>
      <vt:lpstr>Slayt 6</vt:lpstr>
      <vt:lpstr>Slayt 7</vt:lpstr>
      <vt:lpstr>IOWA’da Çoklu Risklerin Olduğu Evlerdeki OÇY  Yoğunluğu</vt:lpstr>
      <vt:lpstr>OÇY yükseldikçe aşağıdaki sağlık sorunları riski de onunla beraber yükselir</vt:lpstr>
      <vt:lpstr>OÇY’si olmayana göre 4+ OÇY’si olan birinin risk faktörleri</vt:lpstr>
      <vt:lpstr>Slayt 11</vt:lpstr>
      <vt:lpstr>OÇY VE SİGARA İÇME</vt:lpstr>
      <vt:lpstr>    ALKOL KULLANIMI</vt:lpstr>
      <vt:lpstr>GENÇ CİNSEL DAVRANIŞLARI</vt:lpstr>
      <vt:lpstr>KRONİK DEPRESYON</vt:lpstr>
      <vt:lpstr>OÇY ve DEPRESYON</vt:lpstr>
      <vt:lpstr>ERKEN ÖLÜM ORANI</vt:lpstr>
      <vt:lpstr>ÇIKARIMLARIN OLASILIĞI  100 Yetişkin İçin</vt:lpstr>
      <vt:lpstr>Amerika’da…</vt:lpstr>
      <vt:lpstr>YAPI</vt:lpstr>
      <vt:lpstr>Bir Örnek</vt:lpstr>
      <vt:lpstr>Bir Çocuğun Beyni</vt:lpstr>
      <vt:lpstr>Sürekli Stres Beynin Yapısını Değiştirir</vt:lpstr>
      <vt:lpstr>Olumsuz Çocukluk Yaşantılarının Etkisi</vt:lpstr>
      <vt:lpstr>Küçük Çocuklar (0-5)</vt:lpstr>
      <vt:lpstr>Okul Çağı Çocukları</vt:lpstr>
      <vt:lpstr>Ergenler (13-21)</vt:lpstr>
      <vt:lpstr>Yüksek OÇY sayılarına sahip çocuklar yüksek ihtimalle:</vt:lpstr>
      <vt:lpstr>İŞ YAŞAMINDAKİ ETKİLERİ</vt:lpstr>
      <vt:lpstr>Önleme</vt:lpstr>
      <vt:lpstr>Dayanıklılık/Yılmazlık</vt:lpstr>
      <vt:lpstr>Ne Yapabilirsin?</vt:lpstr>
      <vt:lpstr>Slayt 33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OLUMSUZ ÇOCUKLUK YAŞANTILARI</dc:title>
  <dc:creator>PC1</dc:creator>
  <cp:lastModifiedBy>Sony</cp:lastModifiedBy>
  <cp:revision>125</cp:revision>
  <dcterms:created xsi:type="dcterms:W3CDTF">2015-02-24T09:36:50Z</dcterms:created>
  <dcterms:modified xsi:type="dcterms:W3CDTF">2017-08-31T15:50:33Z</dcterms:modified>
</cp:coreProperties>
</file>